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y Grotesk Key Bold" charset="1" panose="00000800000000000000"/>
      <p:regular r:id="rId24"/>
    </p:embeddedFont>
    <p:embeddedFont>
      <p:font typeface="Cy Grotesk Key" charset="1" panose="00000500000000000000"/>
      <p:regular r:id="rId25"/>
    </p:embeddedFont>
    <p:embeddedFont>
      <p:font typeface="Public Sans" charset="1" panose="00000000000000000000"/>
      <p:regular r:id="rId26"/>
    </p:embeddedFont>
    <p:embeddedFont>
      <p:font typeface="Public Sans Bold" charset="1" panose="00000000000000000000"/>
      <p:regular r:id="rId27"/>
    </p:embeddedFont>
    <p:embeddedFont>
      <p:font typeface="Lora" charset="1" panose="00000500000000000000"/>
      <p:regular r:id="rId28"/>
    </p:embeddedFont>
    <p:embeddedFont>
      <p:font typeface="Gotham Bold"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jpeg" Type="http://schemas.openxmlformats.org/officeDocument/2006/relationships/image"/><Relationship Id="rId8" Target="../media/image4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8892" y="4717892"/>
            <a:ext cx="4540408" cy="4540408"/>
          </a:xfrm>
          <a:custGeom>
            <a:avLst/>
            <a:gdLst/>
            <a:ahLst/>
            <a:cxnLst/>
            <a:rect r="r" b="b" t="t" l="l"/>
            <a:pathLst>
              <a:path h="4540408" w="4540408">
                <a:moveTo>
                  <a:pt x="0" y="0"/>
                </a:moveTo>
                <a:lnTo>
                  <a:pt x="4540408" y="0"/>
                </a:lnTo>
                <a:lnTo>
                  <a:pt x="4540408" y="4540408"/>
                </a:lnTo>
                <a:lnTo>
                  <a:pt x="0" y="4540408"/>
                </a:lnTo>
                <a:lnTo>
                  <a:pt x="0" y="0"/>
                </a:lnTo>
                <a:close/>
              </a:path>
            </a:pathLst>
          </a:custGeom>
          <a:blipFill>
            <a:blip r:embed="rId4"/>
            <a:stretch>
              <a:fillRect l="0" t="0" r="0" b="0"/>
            </a:stretch>
          </a:blipFill>
        </p:spPr>
      </p:sp>
      <p:sp>
        <p:nvSpPr>
          <p:cNvPr name="TextBox 4" id="4"/>
          <p:cNvSpPr txBox="true"/>
          <p:nvPr/>
        </p:nvSpPr>
        <p:spPr>
          <a:xfrm rot="0">
            <a:off x="2585561" y="2371559"/>
            <a:ext cx="12234014" cy="1072528"/>
          </a:xfrm>
          <a:prstGeom prst="rect">
            <a:avLst/>
          </a:prstGeom>
        </p:spPr>
        <p:txBody>
          <a:bodyPr anchor="t" rtlCol="false" tIns="0" lIns="0" bIns="0" rIns="0">
            <a:spAutoFit/>
          </a:bodyPr>
          <a:lstStyle/>
          <a:p>
            <a:pPr algn="l" marL="0" indent="0" lvl="0">
              <a:lnSpc>
                <a:spcPts val="8190"/>
              </a:lnSpc>
            </a:pPr>
            <a:r>
              <a:rPr lang="en-US" b="true" sz="7800">
                <a:solidFill>
                  <a:srgbClr val="5050CB"/>
                </a:solidFill>
                <a:latin typeface="Cy Grotesk Key Bold"/>
                <a:ea typeface="Cy Grotesk Key Bold"/>
                <a:cs typeface="Cy Grotesk Key Bold"/>
                <a:sym typeface="Cy Grotesk Key Bold"/>
              </a:rPr>
              <a:t>CalcBox</a:t>
            </a:r>
          </a:p>
        </p:txBody>
      </p:sp>
      <p:sp>
        <p:nvSpPr>
          <p:cNvPr name="TextBox 5" id="5"/>
          <p:cNvSpPr txBox="true"/>
          <p:nvPr/>
        </p:nvSpPr>
        <p:spPr>
          <a:xfrm rot="0">
            <a:off x="2585561" y="6770633"/>
            <a:ext cx="12234014"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Team Pals</a:t>
            </a:r>
          </a:p>
        </p:txBody>
      </p:sp>
      <p:sp>
        <p:nvSpPr>
          <p:cNvPr name="TextBox 6" id="6"/>
          <p:cNvSpPr txBox="true"/>
          <p:nvPr/>
        </p:nvSpPr>
        <p:spPr>
          <a:xfrm rot="0">
            <a:off x="2585561" y="7489408"/>
            <a:ext cx="12234014" cy="540333"/>
          </a:xfrm>
          <a:prstGeom prst="rect">
            <a:avLst/>
          </a:prstGeom>
        </p:spPr>
        <p:txBody>
          <a:bodyPr anchor="t" rtlCol="false" tIns="0" lIns="0" bIns="0" rIns="0">
            <a:spAutoFit/>
          </a:bodyPr>
          <a:lstStyle/>
          <a:p>
            <a:pPr algn="l" marL="0" indent="0" lvl="0">
              <a:lnSpc>
                <a:spcPts val="4342"/>
              </a:lnSpc>
              <a:spcBef>
                <a:spcPct val="0"/>
              </a:spcBef>
            </a:pPr>
            <a:r>
              <a:rPr lang="en-US" sz="3102" spc="620">
                <a:solidFill>
                  <a:srgbClr val="5050CB"/>
                </a:solidFill>
                <a:latin typeface="Public Sans"/>
                <a:ea typeface="Public Sans"/>
                <a:cs typeface="Public Sans"/>
                <a:sym typeface="Public Sans"/>
              </a:rPr>
              <a:t>Cuello - Monteverde - Ajias</a:t>
            </a:r>
          </a:p>
        </p:txBody>
      </p:sp>
      <p:sp>
        <p:nvSpPr>
          <p:cNvPr name="TextBox 7" id="7"/>
          <p:cNvSpPr txBox="true"/>
          <p:nvPr/>
        </p:nvSpPr>
        <p:spPr>
          <a:xfrm rot="0">
            <a:off x="2585561" y="3518584"/>
            <a:ext cx="12234014"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Project Presentation</a:t>
            </a:r>
          </a:p>
        </p:txBody>
      </p:sp>
      <p:grpSp>
        <p:nvGrpSpPr>
          <p:cNvPr name="Group 8" id="8"/>
          <p:cNvGrpSpPr/>
          <p:nvPr/>
        </p:nvGrpSpPr>
        <p:grpSpPr>
          <a:xfrm rot="0">
            <a:off x="12718892" y="580469"/>
            <a:ext cx="4540408" cy="45404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10833" y="0"/>
                  </a:moveTo>
                  <a:lnTo>
                    <a:pt x="701968" y="0"/>
                  </a:lnTo>
                  <a:cubicBezTo>
                    <a:pt x="731362" y="0"/>
                    <a:pt x="759553" y="11677"/>
                    <a:pt x="780338" y="32462"/>
                  </a:cubicBezTo>
                  <a:cubicBezTo>
                    <a:pt x="801123" y="53247"/>
                    <a:pt x="812800" y="81438"/>
                    <a:pt x="812800" y="110833"/>
                  </a:cubicBezTo>
                  <a:lnTo>
                    <a:pt x="812800" y="701968"/>
                  </a:lnTo>
                  <a:cubicBezTo>
                    <a:pt x="812800" y="731362"/>
                    <a:pt x="801123" y="759553"/>
                    <a:pt x="780338" y="780338"/>
                  </a:cubicBezTo>
                  <a:cubicBezTo>
                    <a:pt x="759553" y="801123"/>
                    <a:pt x="731362" y="812800"/>
                    <a:pt x="701968" y="812800"/>
                  </a:cubicBezTo>
                  <a:lnTo>
                    <a:pt x="110833" y="812800"/>
                  </a:lnTo>
                  <a:cubicBezTo>
                    <a:pt x="81438" y="812800"/>
                    <a:pt x="53247" y="801123"/>
                    <a:pt x="32462" y="780338"/>
                  </a:cubicBezTo>
                  <a:cubicBezTo>
                    <a:pt x="11677" y="759553"/>
                    <a:pt x="0" y="731362"/>
                    <a:pt x="0" y="701968"/>
                  </a:cubicBezTo>
                  <a:lnTo>
                    <a:pt x="0" y="110833"/>
                  </a:lnTo>
                  <a:cubicBezTo>
                    <a:pt x="0" y="81438"/>
                    <a:pt x="11677" y="53247"/>
                    <a:pt x="32462" y="32462"/>
                  </a:cubicBezTo>
                  <a:cubicBezTo>
                    <a:pt x="53247" y="11677"/>
                    <a:pt x="81438" y="0"/>
                    <a:pt x="110833" y="0"/>
                  </a:cubicBezTo>
                  <a:close/>
                </a:path>
              </a:pathLst>
            </a:custGeom>
            <a:blipFill>
              <a:blip r:embed="rId5"/>
              <a:stretch>
                <a:fillRect l="0" t="-2061" r="0" b="-2061"/>
              </a:stretch>
            </a:blipFill>
          </p:spPr>
        </p:sp>
      </p:grpSp>
      <p:sp>
        <p:nvSpPr>
          <p:cNvPr name="TextBox 10" id="10"/>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grpSp>
        <p:nvGrpSpPr>
          <p:cNvPr name="Group 2" id="2"/>
          <p:cNvGrpSpPr/>
          <p:nvPr/>
        </p:nvGrpSpPr>
        <p:grpSpPr>
          <a:xfrm rot="0">
            <a:off x="5099757" y="2870906"/>
            <a:ext cx="12159543" cy="1363983"/>
            <a:chOff x="0" y="0"/>
            <a:chExt cx="4370529" cy="490259"/>
          </a:xfrm>
        </p:grpSpPr>
        <p:sp>
          <p:nvSpPr>
            <p:cNvPr name="Freeform 3" id="3"/>
            <p:cNvSpPr/>
            <p:nvPr/>
          </p:nvSpPr>
          <p:spPr>
            <a:xfrm flipH="false" flipV="false" rot="0">
              <a:off x="0" y="0"/>
              <a:ext cx="4370529" cy="490259"/>
            </a:xfrm>
            <a:custGeom>
              <a:avLst/>
              <a:gdLst/>
              <a:ahLst/>
              <a:cxnLst/>
              <a:rect r="r" b="b" t="t" l="l"/>
              <a:pathLst>
                <a:path h="490259" w="4370529">
                  <a:moveTo>
                    <a:pt x="38202" y="0"/>
                  </a:moveTo>
                  <a:lnTo>
                    <a:pt x="4332327" y="0"/>
                  </a:lnTo>
                  <a:cubicBezTo>
                    <a:pt x="4342459" y="0"/>
                    <a:pt x="4352175" y="4025"/>
                    <a:pt x="4359340" y="11189"/>
                  </a:cubicBezTo>
                  <a:cubicBezTo>
                    <a:pt x="4366504" y="18353"/>
                    <a:pt x="4370529" y="28070"/>
                    <a:pt x="4370529" y="38202"/>
                  </a:cubicBezTo>
                  <a:lnTo>
                    <a:pt x="4370529" y="452057"/>
                  </a:lnTo>
                  <a:cubicBezTo>
                    <a:pt x="4370529" y="473156"/>
                    <a:pt x="4353425" y="490259"/>
                    <a:pt x="4332327" y="490259"/>
                  </a:cubicBezTo>
                  <a:lnTo>
                    <a:pt x="38202" y="490259"/>
                  </a:lnTo>
                  <a:cubicBezTo>
                    <a:pt x="28070" y="490259"/>
                    <a:pt x="18353" y="486234"/>
                    <a:pt x="11189" y="479070"/>
                  </a:cubicBezTo>
                  <a:cubicBezTo>
                    <a:pt x="4025" y="471906"/>
                    <a:pt x="0" y="462189"/>
                    <a:pt x="0" y="452057"/>
                  </a:cubicBezTo>
                  <a:lnTo>
                    <a:pt x="0" y="38202"/>
                  </a:lnTo>
                  <a:cubicBezTo>
                    <a:pt x="0" y="28070"/>
                    <a:pt x="4025" y="18353"/>
                    <a:pt x="11189" y="11189"/>
                  </a:cubicBezTo>
                  <a:cubicBezTo>
                    <a:pt x="18353" y="4025"/>
                    <a:pt x="28070" y="0"/>
                    <a:pt x="38202" y="0"/>
                  </a:cubicBezTo>
                  <a:close/>
                </a:path>
              </a:pathLst>
            </a:custGeom>
            <a:solidFill>
              <a:srgbClr val="1D92E5"/>
            </a:solidFill>
          </p:spPr>
        </p:sp>
        <p:sp>
          <p:nvSpPr>
            <p:cNvPr name="TextBox 4" id="4"/>
            <p:cNvSpPr txBox="true"/>
            <p:nvPr/>
          </p:nvSpPr>
          <p:spPr>
            <a:xfrm>
              <a:off x="0" y="-57150"/>
              <a:ext cx="4370529" cy="547409"/>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2050806">
            <a:off x="2201672" y="-1901720"/>
            <a:ext cx="4970778" cy="4376356"/>
          </a:xfrm>
          <a:custGeom>
            <a:avLst/>
            <a:gdLst/>
            <a:ahLst/>
            <a:cxnLst/>
            <a:rect r="r" b="b" t="t" l="l"/>
            <a:pathLst>
              <a:path h="4376356" w="4970778">
                <a:moveTo>
                  <a:pt x="0" y="0"/>
                </a:moveTo>
                <a:lnTo>
                  <a:pt x="4970778" y="0"/>
                </a:lnTo>
                <a:lnTo>
                  <a:pt x="4970778" y="4376356"/>
                </a:lnTo>
                <a:lnTo>
                  <a:pt x="0" y="4376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2870906"/>
            <a:ext cx="4071057" cy="1363983"/>
            <a:chOff x="0" y="0"/>
            <a:chExt cx="1463268" cy="490259"/>
          </a:xfrm>
        </p:grpSpPr>
        <p:sp>
          <p:nvSpPr>
            <p:cNvPr name="Freeform 7" id="7"/>
            <p:cNvSpPr/>
            <p:nvPr/>
          </p:nvSpPr>
          <p:spPr>
            <a:xfrm flipH="false" flipV="false" rot="0">
              <a:off x="0" y="0"/>
              <a:ext cx="1463268" cy="490259"/>
            </a:xfrm>
            <a:custGeom>
              <a:avLst/>
              <a:gdLst/>
              <a:ahLst/>
              <a:cxnLst/>
              <a:rect r="r" b="b" t="t" l="l"/>
              <a:pathLst>
                <a:path h="490259" w="1463268">
                  <a:moveTo>
                    <a:pt x="114102" y="0"/>
                  </a:moveTo>
                  <a:lnTo>
                    <a:pt x="1349166" y="0"/>
                  </a:lnTo>
                  <a:cubicBezTo>
                    <a:pt x="1412183" y="0"/>
                    <a:pt x="1463268" y="51085"/>
                    <a:pt x="1463268" y="114102"/>
                  </a:cubicBezTo>
                  <a:lnTo>
                    <a:pt x="1463268" y="376157"/>
                  </a:lnTo>
                  <a:cubicBezTo>
                    <a:pt x="1463268" y="439174"/>
                    <a:pt x="1412183" y="490259"/>
                    <a:pt x="1349166" y="490259"/>
                  </a:cubicBezTo>
                  <a:lnTo>
                    <a:pt x="114102" y="490259"/>
                  </a:lnTo>
                  <a:cubicBezTo>
                    <a:pt x="51085" y="490259"/>
                    <a:pt x="0" y="439174"/>
                    <a:pt x="0" y="376157"/>
                  </a:cubicBezTo>
                  <a:lnTo>
                    <a:pt x="0" y="114102"/>
                  </a:lnTo>
                  <a:cubicBezTo>
                    <a:pt x="0" y="51085"/>
                    <a:pt x="51085" y="0"/>
                    <a:pt x="114102" y="0"/>
                  </a:cubicBezTo>
                  <a:close/>
                </a:path>
              </a:pathLst>
            </a:custGeom>
            <a:solidFill>
              <a:srgbClr val="1D92E5"/>
            </a:solidFill>
          </p:spPr>
        </p:sp>
        <p:sp>
          <p:nvSpPr>
            <p:cNvPr name="TextBox 8" id="8"/>
            <p:cNvSpPr txBox="true"/>
            <p:nvPr/>
          </p:nvSpPr>
          <p:spPr>
            <a:xfrm>
              <a:off x="0" y="-57150"/>
              <a:ext cx="1463268" cy="547409"/>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5099757" y="5598873"/>
            <a:ext cx="12159543" cy="1363983"/>
            <a:chOff x="0" y="0"/>
            <a:chExt cx="4370529" cy="490259"/>
          </a:xfrm>
        </p:grpSpPr>
        <p:sp>
          <p:nvSpPr>
            <p:cNvPr name="Freeform 10" id="10"/>
            <p:cNvSpPr/>
            <p:nvPr/>
          </p:nvSpPr>
          <p:spPr>
            <a:xfrm flipH="false" flipV="false" rot="0">
              <a:off x="0" y="0"/>
              <a:ext cx="4370529" cy="490259"/>
            </a:xfrm>
            <a:custGeom>
              <a:avLst/>
              <a:gdLst/>
              <a:ahLst/>
              <a:cxnLst/>
              <a:rect r="r" b="b" t="t" l="l"/>
              <a:pathLst>
                <a:path h="490259" w="4370529">
                  <a:moveTo>
                    <a:pt x="38202" y="0"/>
                  </a:moveTo>
                  <a:lnTo>
                    <a:pt x="4332327" y="0"/>
                  </a:lnTo>
                  <a:cubicBezTo>
                    <a:pt x="4342459" y="0"/>
                    <a:pt x="4352175" y="4025"/>
                    <a:pt x="4359340" y="11189"/>
                  </a:cubicBezTo>
                  <a:cubicBezTo>
                    <a:pt x="4366504" y="18353"/>
                    <a:pt x="4370529" y="28070"/>
                    <a:pt x="4370529" y="38202"/>
                  </a:cubicBezTo>
                  <a:lnTo>
                    <a:pt x="4370529" y="452057"/>
                  </a:lnTo>
                  <a:cubicBezTo>
                    <a:pt x="4370529" y="473156"/>
                    <a:pt x="4353425" y="490259"/>
                    <a:pt x="4332327" y="490259"/>
                  </a:cubicBezTo>
                  <a:lnTo>
                    <a:pt x="38202" y="490259"/>
                  </a:lnTo>
                  <a:cubicBezTo>
                    <a:pt x="28070" y="490259"/>
                    <a:pt x="18353" y="486234"/>
                    <a:pt x="11189" y="479070"/>
                  </a:cubicBezTo>
                  <a:cubicBezTo>
                    <a:pt x="4025" y="471906"/>
                    <a:pt x="0" y="462189"/>
                    <a:pt x="0" y="452057"/>
                  </a:cubicBezTo>
                  <a:lnTo>
                    <a:pt x="0" y="38202"/>
                  </a:lnTo>
                  <a:cubicBezTo>
                    <a:pt x="0" y="28070"/>
                    <a:pt x="4025" y="18353"/>
                    <a:pt x="11189" y="11189"/>
                  </a:cubicBezTo>
                  <a:cubicBezTo>
                    <a:pt x="18353" y="4025"/>
                    <a:pt x="28070" y="0"/>
                    <a:pt x="38202" y="0"/>
                  </a:cubicBezTo>
                  <a:close/>
                </a:path>
              </a:pathLst>
            </a:custGeom>
            <a:solidFill>
              <a:srgbClr val="1D92E5"/>
            </a:solidFill>
          </p:spPr>
        </p:sp>
        <p:sp>
          <p:nvSpPr>
            <p:cNvPr name="TextBox 11" id="11"/>
            <p:cNvSpPr txBox="true"/>
            <p:nvPr/>
          </p:nvSpPr>
          <p:spPr>
            <a:xfrm>
              <a:off x="0" y="-57150"/>
              <a:ext cx="4370529" cy="547409"/>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5099757" y="4234889"/>
            <a:ext cx="12159543" cy="1363983"/>
            <a:chOff x="0" y="0"/>
            <a:chExt cx="4370529" cy="490259"/>
          </a:xfrm>
        </p:grpSpPr>
        <p:sp>
          <p:nvSpPr>
            <p:cNvPr name="Freeform 13" id="13"/>
            <p:cNvSpPr/>
            <p:nvPr/>
          </p:nvSpPr>
          <p:spPr>
            <a:xfrm flipH="false" flipV="false" rot="0">
              <a:off x="0" y="0"/>
              <a:ext cx="4370529" cy="490259"/>
            </a:xfrm>
            <a:custGeom>
              <a:avLst/>
              <a:gdLst/>
              <a:ahLst/>
              <a:cxnLst/>
              <a:rect r="r" b="b" t="t" l="l"/>
              <a:pathLst>
                <a:path h="490259" w="4370529">
                  <a:moveTo>
                    <a:pt x="38202" y="0"/>
                  </a:moveTo>
                  <a:lnTo>
                    <a:pt x="4332327" y="0"/>
                  </a:lnTo>
                  <a:cubicBezTo>
                    <a:pt x="4342459" y="0"/>
                    <a:pt x="4352175" y="4025"/>
                    <a:pt x="4359340" y="11189"/>
                  </a:cubicBezTo>
                  <a:cubicBezTo>
                    <a:pt x="4366504" y="18353"/>
                    <a:pt x="4370529" y="28070"/>
                    <a:pt x="4370529" y="38202"/>
                  </a:cubicBezTo>
                  <a:lnTo>
                    <a:pt x="4370529" y="452057"/>
                  </a:lnTo>
                  <a:cubicBezTo>
                    <a:pt x="4370529" y="473156"/>
                    <a:pt x="4353425" y="490259"/>
                    <a:pt x="4332327" y="490259"/>
                  </a:cubicBezTo>
                  <a:lnTo>
                    <a:pt x="38202" y="490259"/>
                  </a:lnTo>
                  <a:cubicBezTo>
                    <a:pt x="28070" y="490259"/>
                    <a:pt x="18353" y="486234"/>
                    <a:pt x="11189" y="479070"/>
                  </a:cubicBezTo>
                  <a:cubicBezTo>
                    <a:pt x="4025" y="471906"/>
                    <a:pt x="0" y="462189"/>
                    <a:pt x="0" y="452057"/>
                  </a:cubicBezTo>
                  <a:lnTo>
                    <a:pt x="0" y="38202"/>
                  </a:lnTo>
                  <a:cubicBezTo>
                    <a:pt x="0" y="28070"/>
                    <a:pt x="4025" y="18353"/>
                    <a:pt x="11189" y="11189"/>
                  </a:cubicBezTo>
                  <a:cubicBezTo>
                    <a:pt x="18353" y="4025"/>
                    <a:pt x="28070" y="0"/>
                    <a:pt x="38202" y="0"/>
                  </a:cubicBezTo>
                  <a:close/>
                </a:path>
              </a:pathLst>
            </a:custGeom>
            <a:solidFill>
              <a:srgbClr val="1D92E5"/>
            </a:solidFill>
          </p:spPr>
        </p:sp>
        <p:sp>
          <p:nvSpPr>
            <p:cNvPr name="TextBox 14" id="14"/>
            <p:cNvSpPr txBox="true"/>
            <p:nvPr/>
          </p:nvSpPr>
          <p:spPr>
            <a:xfrm>
              <a:off x="0" y="-57150"/>
              <a:ext cx="4370529" cy="547409"/>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1028700" y="5598873"/>
            <a:ext cx="4071057" cy="1363983"/>
            <a:chOff x="0" y="0"/>
            <a:chExt cx="1463268" cy="490259"/>
          </a:xfrm>
        </p:grpSpPr>
        <p:sp>
          <p:nvSpPr>
            <p:cNvPr name="Freeform 16" id="16"/>
            <p:cNvSpPr/>
            <p:nvPr/>
          </p:nvSpPr>
          <p:spPr>
            <a:xfrm flipH="false" flipV="false" rot="0">
              <a:off x="0" y="0"/>
              <a:ext cx="1463268" cy="490259"/>
            </a:xfrm>
            <a:custGeom>
              <a:avLst/>
              <a:gdLst/>
              <a:ahLst/>
              <a:cxnLst/>
              <a:rect r="r" b="b" t="t" l="l"/>
              <a:pathLst>
                <a:path h="490259" w="1463268">
                  <a:moveTo>
                    <a:pt x="114102" y="0"/>
                  </a:moveTo>
                  <a:lnTo>
                    <a:pt x="1349166" y="0"/>
                  </a:lnTo>
                  <a:cubicBezTo>
                    <a:pt x="1412183" y="0"/>
                    <a:pt x="1463268" y="51085"/>
                    <a:pt x="1463268" y="114102"/>
                  </a:cubicBezTo>
                  <a:lnTo>
                    <a:pt x="1463268" y="376157"/>
                  </a:lnTo>
                  <a:cubicBezTo>
                    <a:pt x="1463268" y="439174"/>
                    <a:pt x="1412183" y="490259"/>
                    <a:pt x="1349166" y="490259"/>
                  </a:cubicBezTo>
                  <a:lnTo>
                    <a:pt x="114102" y="490259"/>
                  </a:lnTo>
                  <a:cubicBezTo>
                    <a:pt x="51085" y="490259"/>
                    <a:pt x="0" y="439174"/>
                    <a:pt x="0" y="376157"/>
                  </a:cubicBezTo>
                  <a:lnTo>
                    <a:pt x="0" y="114102"/>
                  </a:lnTo>
                  <a:cubicBezTo>
                    <a:pt x="0" y="51085"/>
                    <a:pt x="51085" y="0"/>
                    <a:pt x="114102" y="0"/>
                  </a:cubicBezTo>
                  <a:close/>
                </a:path>
              </a:pathLst>
            </a:custGeom>
            <a:solidFill>
              <a:srgbClr val="1D92E5"/>
            </a:solidFill>
          </p:spPr>
        </p:sp>
        <p:sp>
          <p:nvSpPr>
            <p:cNvPr name="TextBox 17" id="17"/>
            <p:cNvSpPr txBox="true"/>
            <p:nvPr/>
          </p:nvSpPr>
          <p:spPr>
            <a:xfrm>
              <a:off x="0" y="-57150"/>
              <a:ext cx="1463268" cy="547409"/>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1028700" y="4234889"/>
            <a:ext cx="4071057" cy="1363983"/>
            <a:chOff x="0" y="0"/>
            <a:chExt cx="1463268" cy="490259"/>
          </a:xfrm>
        </p:grpSpPr>
        <p:sp>
          <p:nvSpPr>
            <p:cNvPr name="Freeform 19" id="19"/>
            <p:cNvSpPr/>
            <p:nvPr/>
          </p:nvSpPr>
          <p:spPr>
            <a:xfrm flipH="false" flipV="false" rot="0">
              <a:off x="0" y="0"/>
              <a:ext cx="1463268" cy="490259"/>
            </a:xfrm>
            <a:custGeom>
              <a:avLst/>
              <a:gdLst/>
              <a:ahLst/>
              <a:cxnLst/>
              <a:rect r="r" b="b" t="t" l="l"/>
              <a:pathLst>
                <a:path h="490259" w="1463268">
                  <a:moveTo>
                    <a:pt x="114102" y="0"/>
                  </a:moveTo>
                  <a:lnTo>
                    <a:pt x="1349166" y="0"/>
                  </a:lnTo>
                  <a:cubicBezTo>
                    <a:pt x="1412183" y="0"/>
                    <a:pt x="1463268" y="51085"/>
                    <a:pt x="1463268" y="114102"/>
                  </a:cubicBezTo>
                  <a:lnTo>
                    <a:pt x="1463268" y="376157"/>
                  </a:lnTo>
                  <a:cubicBezTo>
                    <a:pt x="1463268" y="439174"/>
                    <a:pt x="1412183" y="490259"/>
                    <a:pt x="1349166" y="490259"/>
                  </a:cubicBezTo>
                  <a:lnTo>
                    <a:pt x="114102" y="490259"/>
                  </a:lnTo>
                  <a:cubicBezTo>
                    <a:pt x="51085" y="490259"/>
                    <a:pt x="0" y="439174"/>
                    <a:pt x="0" y="376157"/>
                  </a:cubicBezTo>
                  <a:lnTo>
                    <a:pt x="0" y="114102"/>
                  </a:lnTo>
                  <a:cubicBezTo>
                    <a:pt x="0" y="51085"/>
                    <a:pt x="51085" y="0"/>
                    <a:pt x="114102" y="0"/>
                  </a:cubicBezTo>
                  <a:close/>
                </a:path>
              </a:pathLst>
            </a:custGeom>
            <a:solidFill>
              <a:srgbClr val="1D92E5"/>
            </a:solidFill>
          </p:spPr>
        </p:sp>
        <p:sp>
          <p:nvSpPr>
            <p:cNvPr name="TextBox 20" id="20"/>
            <p:cNvSpPr txBox="true"/>
            <p:nvPr/>
          </p:nvSpPr>
          <p:spPr>
            <a:xfrm>
              <a:off x="0" y="-57150"/>
              <a:ext cx="1463268" cy="547409"/>
            </a:xfrm>
            <a:prstGeom prst="rect">
              <a:avLst/>
            </a:prstGeom>
          </p:spPr>
          <p:txBody>
            <a:bodyPr anchor="ctr" rtlCol="false" tIns="50800" lIns="50800" bIns="50800" rIns="50800"/>
            <a:lstStyle/>
            <a:p>
              <a:pPr algn="ctr">
                <a:lnSpc>
                  <a:spcPts val="3359"/>
                </a:lnSpc>
              </a:pPr>
            </a:p>
          </p:txBody>
        </p:sp>
      </p:grpSp>
      <p:sp>
        <p:nvSpPr>
          <p:cNvPr name="Freeform 21" id="21"/>
          <p:cNvSpPr/>
          <p:nvPr/>
        </p:nvSpPr>
        <p:spPr>
          <a:xfrm flipH="false" flipV="false" rot="6033604">
            <a:off x="-769749" y="-895133"/>
            <a:ext cx="4342797" cy="4114800"/>
          </a:xfrm>
          <a:custGeom>
            <a:avLst/>
            <a:gdLst/>
            <a:ahLst/>
            <a:cxnLst/>
            <a:rect r="r" b="b" t="t" l="l"/>
            <a:pathLst>
              <a:path h="4114800" w="4342797">
                <a:moveTo>
                  <a:pt x="0" y="0"/>
                </a:moveTo>
                <a:lnTo>
                  <a:pt x="4342797" y="0"/>
                </a:lnTo>
                <a:lnTo>
                  <a:pt x="434279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787062" y="1226042"/>
            <a:ext cx="14713876" cy="1236345"/>
          </a:xfrm>
          <a:prstGeom prst="rect">
            <a:avLst/>
          </a:prstGeom>
        </p:spPr>
        <p:txBody>
          <a:bodyPr anchor="t" rtlCol="false" tIns="0" lIns="0" bIns="0" rIns="0">
            <a:spAutoFit/>
          </a:bodyPr>
          <a:lstStyle/>
          <a:p>
            <a:pPr algn="ctr" marL="0" indent="0" lvl="0">
              <a:lnSpc>
                <a:spcPts val="10080"/>
              </a:lnSpc>
              <a:spcBef>
                <a:spcPct val="0"/>
              </a:spcBef>
            </a:pPr>
            <a:r>
              <a:rPr lang="en-US" b="true" sz="7200">
                <a:solidFill>
                  <a:srgbClr val="6E68E8"/>
                </a:solidFill>
                <a:latin typeface="Public Sans Bold"/>
                <a:ea typeface="Public Sans Bold"/>
                <a:cs typeface="Public Sans Bold"/>
                <a:sym typeface="Public Sans Bold"/>
              </a:rPr>
              <a:t>Evaluation Plan</a:t>
            </a:r>
          </a:p>
        </p:txBody>
      </p:sp>
      <p:sp>
        <p:nvSpPr>
          <p:cNvPr name="TextBox 23" id="23"/>
          <p:cNvSpPr txBox="true"/>
          <p:nvPr/>
        </p:nvSpPr>
        <p:spPr>
          <a:xfrm rot="0">
            <a:off x="1421523" y="3116553"/>
            <a:ext cx="3285412" cy="786965"/>
          </a:xfrm>
          <a:prstGeom prst="rect">
            <a:avLst/>
          </a:prstGeom>
        </p:spPr>
        <p:txBody>
          <a:bodyPr anchor="t" rtlCol="false" tIns="0" lIns="0" bIns="0" rIns="0">
            <a:spAutoFit/>
          </a:bodyPr>
          <a:lstStyle/>
          <a:p>
            <a:pPr algn="ctr" marL="0" indent="0" lvl="0">
              <a:lnSpc>
                <a:spcPts val="6498"/>
              </a:lnSpc>
              <a:spcBef>
                <a:spcPct val="0"/>
              </a:spcBef>
            </a:pPr>
            <a:r>
              <a:rPr lang="en-US" b="true" sz="4642">
                <a:solidFill>
                  <a:srgbClr val="FFFFFF"/>
                </a:solidFill>
                <a:latin typeface="Public Sans Bold"/>
                <a:ea typeface="Public Sans Bold"/>
                <a:cs typeface="Public Sans Bold"/>
                <a:sym typeface="Public Sans Bold"/>
              </a:rPr>
              <a:t>PREPARE</a:t>
            </a:r>
          </a:p>
        </p:txBody>
      </p:sp>
      <p:sp>
        <p:nvSpPr>
          <p:cNvPr name="TextBox 24" id="24"/>
          <p:cNvSpPr txBox="true"/>
          <p:nvPr/>
        </p:nvSpPr>
        <p:spPr>
          <a:xfrm rot="0">
            <a:off x="5338679" y="3169335"/>
            <a:ext cx="11681700" cy="719500"/>
          </a:xfrm>
          <a:prstGeom prst="rect">
            <a:avLst/>
          </a:prstGeom>
        </p:spPr>
        <p:txBody>
          <a:bodyPr anchor="t" rtlCol="false" tIns="0" lIns="0" bIns="0" rIns="0">
            <a:spAutoFit/>
          </a:bodyPr>
          <a:lstStyle/>
          <a:p>
            <a:pPr algn="l" marL="0" indent="0" lvl="0">
              <a:lnSpc>
                <a:spcPts val="2867"/>
              </a:lnSpc>
              <a:spcBef>
                <a:spcPct val="0"/>
              </a:spcBef>
            </a:pPr>
            <a:r>
              <a:rPr lang="en-US" b="true" sz="2048">
                <a:solidFill>
                  <a:srgbClr val="FFFFFF"/>
                </a:solidFill>
                <a:latin typeface="Public Sans Bold"/>
                <a:ea typeface="Public Sans Bold"/>
                <a:cs typeface="Public Sans Bold"/>
                <a:sym typeface="Public Sans Bold"/>
              </a:rPr>
              <a:t>Prepare our evaluation by designing a survey and usability test to gather both quantitative ratings and qualitative feedback on key aspects like ease of use, navigation, and visual design.</a:t>
            </a:r>
          </a:p>
        </p:txBody>
      </p:sp>
      <p:grpSp>
        <p:nvGrpSpPr>
          <p:cNvPr name="Group 25" id="25"/>
          <p:cNvGrpSpPr/>
          <p:nvPr/>
        </p:nvGrpSpPr>
        <p:grpSpPr>
          <a:xfrm rot="0">
            <a:off x="5099757" y="6962856"/>
            <a:ext cx="12159543" cy="1363983"/>
            <a:chOff x="0" y="0"/>
            <a:chExt cx="4370529" cy="490259"/>
          </a:xfrm>
        </p:grpSpPr>
        <p:sp>
          <p:nvSpPr>
            <p:cNvPr name="Freeform 26" id="26"/>
            <p:cNvSpPr/>
            <p:nvPr/>
          </p:nvSpPr>
          <p:spPr>
            <a:xfrm flipH="false" flipV="false" rot="0">
              <a:off x="0" y="0"/>
              <a:ext cx="4370529" cy="490259"/>
            </a:xfrm>
            <a:custGeom>
              <a:avLst/>
              <a:gdLst/>
              <a:ahLst/>
              <a:cxnLst/>
              <a:rect r="r" b="b" t="t" l="l"/>
              <a:pathLst>
                <a:path h="490259" w="4370529">
                  <a:moveTo>
                    <a:pt x="38202" y="0"/>
                  </a:moveTo>
                  <a:lnTo>
                    <a:pt x="4332327" y="0"/>
                  </a:lnTo>
                  <a:cubicBezTo>
                    <a:pt x="4342459" y="0"/>
                    <a:pt x="4352175" y="4025"/>
                    <a:pt x="4359340" y="11189"/>
                  </a:cubicBezTo>
                  <a:cubicBezTo>
                    <a:pt x="4366504" y="18353"/>
                    <a:pt x="4370529" y="28070"/>
                    <a:pt x="4370529" y="38202"/>
                  </a:cubicBezTo>
                  <a:lnTo>
                    <a:pt x="4370529" y="452057"/>
                  </a:lnTo>
                  <a:cubicBezTo>
                    <a:pt x="4370529" y="473156"/>
                    <a:pt x="4353425" y="490259"/>
                    <a:pt x="4332327" y="490259"/>
                  </a:cubicBezTo>
                  <a:lnTo>
                    <a:pt x="38202" y="490259"/>
                  </a:lnTo>
                  <a:cubicBezTo>
                    <a:pt x="28070" y="490259"/>
                    <a:pt x="18353" y="486234"/>
                    <a:pt x="11189" y="479070"/>
                  </a:cubicBezTo>
                  <a:cubicBezTo>
                    <a:pt x="4025" y="471906"/>
                    <a:pt x="0" y="462189"/>
                    <a:pt x="0" y="452057"/>
                  </a:cubicBezTo>
                  <a:lnTo>
                    <a:pt x="0" y="38202"/>
                  </a:lnTo>
                  <a:cubicBezTo>
                    <a:pt x="0" y="28070"/>
                    <a:pt x="4025" y="18353"/>
                    <a:pt x="11189" y="11189"/>
                  </a:cubicBezTo>
                  <a:cubicBezTo>
                    <a:pt x="18353" y="4025"/>
                    <a:pt x="28070" y="0"/>
                    <a:pt x="38202" y="0"/>
                  </a:cubicBezTo>
                  <a:close/>
                </a:path>
              </a:pathLst>
            </a:custGeom>
            <a:solidFill>
              <a:srgbClr val="1D92E5"/>
            </a:solidFill>
          </p:spPr>
        </p:sp>
        <p:sp>
          <p:nvSpPr>
            <p:cNvPr name="TextBox 27" id="27"/>
            <p:cNvSpPr txBox="true"/>
            <p:nvPr/>
          </p:nvSpPr>
          <p:spPr>
            <a:xfrm>
              <a:off x="0" y="-57150"/>
              <a:ext cx="4370529" cy="547409"/>
            </a:xfrm>
            <a:prstGeom prst="rect">
              <a:avLst/>
            </a:prstGeom>
          </p:spPr>
          <p:txBody>
            <a:bodyPr anchor="ctr" rtlCol="false" tIns="50800" lIns="50800" bIns="50800" rIns="50800"/>
            <a:lstStyle/>
            <a:p>
              <a:pPr algn="ctr">
                <a:lnSpc>
                  <a:spcPts val="3359"/>
                </a:lnSpc>
              </a:pPr>
            </a:p>
          </p:txBody>
        </p:sp>
      </p:grpSp>
      <p:grpSp>
        <p:nvGrpSpPr>
          <p:cNvPr name="Group 28" id="28"/>
          <p:cNvGrpSpPr/>
          <p:nvPr/>
        </p:nvGrpSpPr>
        <p:grpSpPr>
          <a:xfrm rot="0">
            <a:off x="1028700" y="6962856"/>
            <a:ext cx="4071057" cy="1363983"/>
            <a:chOff x="0" y="0"/>
            <a:chExt cx="1463268" cy="490259"/>
          </a:xfrm>
        </p:grpSpPr>
        <p:sp>
          <p:nvSpPr>
            <p:cNvPr name="Freeform 29" id="29"/>
            <p:cNvSpPr/>
            <p:nvPr/>
          </p:nvSpPr>
          <p:spPr>
            <a:xfrm flipH="false" flipV="false" rot="0">
              <a:off x="0" y="0"/>
              <a:ext cx="1463268" cy="490259"/>
            </a:xfrm>
            <a:custGeom>
              <a:avLst/>
              <a:gdLst/>
              <a:ahLst/>
              <a:cxnLst/>
              <a:rect r="r" b="b" t="t" l="l"/>
              <a:pathLst>
                <a:path h="490259" w="1463268">
                  <a:moveTo>
                    <a:pt x="114102" y="0"/>
                  </a:moveTo>
                  <a:lnTo>
                    <a:pt x="1349166" y="0"/>
                  </a:lnTo>
                  <a:cubicBezTo>
                    <a:pt x="1412183" y="0"/>
                    <a:pt x="1463268" y="51085"/>
                    <a:pt x="1463268" y="114102"/>
                  </a:cubicBezTo>
                  <a:lnTo>
                    <a:pt x="1463268" y="376157"/>
                  </a:lnTo>
                  <a:cubicBezTo>
                    <a:pt x="1463268" y="439174"/>
                    <a:pt x="1412183" y="490259"/>
                    <a:pt x="1349166" y="490259"/>
                  </a:cubicBezTo>
                  <a:lnTo>
                    <a:pt x="114102" y="490259"/>
                  </a:lnTo>
                  <a:cubicBezTo>
                    <a:pt x="51085" y="490259"/>
                    <a:pt x="0" y="439174"/>
                    <a:pt x="0" y="376157"/>
                  </a:cubicBezTo>
                  <a:lnTo>
                    <a:pt x="0" y="114102"/>
                  </a:lnTo>
                  <a:cubicBezTo>
                    <a:pt x="0" y="51085"/>
                    <a:pt x="51085" y="0"/>
                    <a:pt x="114102" y="0"/>
                  </a:cubicBezTo>
                  <a:close/>
                </a:path>
              </a:pathLst>
            </a:custGeom>
            <a:solidFill>
              <a:srgbClr val="1D92E5"/>
            </a:solidFill>
          </p:spPr>
        </p:sp>
        <p:sp>
          <p:nvSpPr>
            <p:cNvPr name="TextBox 30" id="30"/>
            <p:cNvSpPr txBox="true"/>
            <p:nvPr/>
          </p:nvSpPr>
          <p:spPr>
            <a:xfrm>
              <a:off x="0" y="-57150"/>
              <a:ext cx="1463268" cy="547409"/>
            </a:xfrm>
            <a:prstGeom prst="rect">
              <a:avLst/>
            </a:prstGeom>
          </p:spPr>
          <p:txBody>
            <a:bodyPr anchor="ctr" rtlCol="false" tIns="50800" lIns="50800" bIns="50800" rIns="50800"/>
            <a:lstStyle/>
            <a:p>
              <a:pPr algn="ctr">
                <a:lnSpc>
                  <a:spcPts val="3359"/>
                </a:lnSpc>
              </a:pPr>
            </a:p>
          </p:txBody>
        </p:sp>
      </p:grpSp>
      <p:grpSp>
        <p:nvGrpSpPr>
          <p:cNvPr name="Group 31" id="31"/>
          <p:cNvGrpSpPr/>
          <p:nvPr/>
        </p:nvGrpSpPr>
        <p:grpSpPr>
          <a:xfrm rot="0">
            <a:off x="5099757" y="8334204"/>
            <a:ext cx="12159543" cy="1363983"/>
            <a:chOff x="0" y="0"/>
            <a:chExt cx="4370529" cy="490259"/>
          </a:xfrm>
        </p:grpSpPr>
        <p:sp>
          <p:nvSpPr>
            <p:cNvPr name="Freeform 32" id="32"/>
            <p:cNvSpPr/>
            <p:nvPr/>
          </p:nvSpPr>
          <p:spPr>
            <a:xfrm flipH="false" flipV="false" rot="0">
              <a:off x="0" y="0"/>
              <a:ext cx="4370529" cy="490259"/>
            </a:xfrm>
            <a:custGeom>
              <a:avLst/>
              <a:gdLst/>
              <a:ahLst/>
              <a:cxnLst/>
              <a:rect r="r" b="b" t="t" l="l"/>
              <a:pathLst>
                <a:path h="490259" w="4370529">
                  <a:moveTo>
                    <a:pt x="38202" y="0"/>
                  </a:moveTo>
                  <a:lnTo>
                    <a:pt x="4332327" y="0"/>
                  </a:lnTo>
                  <a:cubicBezTo>
                    <a:pt x="4342459" y="0"/>
                    <a:pt x="4352175" y="4025"/>
                    <a:pt x="4359340" y="11189"/>
                  </a:cubicBezTo>
                  <a:cubicBezTo>
                    <a:pt x="4366504" y="18353"/>
                    <a:pt x="4370529" y="28070"/>
                    <a:pt x="4370529" y="38202"/>
                  </a:cubicBezTo>
                  <a:lnTo>
                    <a:pt x="4370529" y="452057"/>
                  </a:lnTo>
                  <a:cubicBezTo>
                    <a:pt x="4370529" y="473156"/>
                    <a:pt x="4353425" y="490259"/>
                    <a:pt x="4332327" y="490259"/>
                  </a:cubicBezTo>
                  <a:lnTo>
                    <a:pt x="38202" y="490259"/>
                  </a:lnTo>
                  <a:cubicBezTo>
                    <a:pt x="28070" y="490259"/>
                    <a:pt x="18353" y="486234"/>
                    <a:pt x="11189" y="479070"/>
                  </a:cubicBezTo>
                  <a:cubicBezTo>
                    <a:pt x="4025" y="471906"/>
                    <a:pt x="0" y="462189"/>
                    <a:pt x="0" y="452057"/>
                  </a:cubicBezTo>
                  <a:lnTo>
                    <a:pt x="0" y="38202"/>
                  </a:lnTo>
                  <a:cubicBezTo>
                    <a:pt x="0" y="28070"/>
                    <a:pt x="4025" y="18353"/>
                    <a:pt x="11189" y="11189"/>
                  </a:cubicBezTo>
                  <a:cubicBezTo>
                    <a:pt x="18353" y="4025"/>
                    <a:pt x="28070" y="0"/>
                    <a:pt x="38202" y="0"/>
                  </a:cubicBezTo>
                  <a:close/>
                </a:path>
              </a:pathLst>
            </a:custGeom>
            <a:solidFill>
              <a:srgbClr val="1D92E5"/>
            </a:solidFill>
          </p:spPr>
        </p:sp>
        <p:sp>
          <p:nvSpPr>
            <p:cNvPr name="TextBox 33" id="33"/>
            <p:cNvSpPr txBox="true"/>
            <p:nvPr/>
          </p:nvSpPr>
          <p:spPr>
            <a:xfrm>
              <a:off x="0" y="-57150"/>
              <a:ext cx="4370529" cy="547409"/>
            </a:xfrm>
            <a:prstGeom prst="rect">
              <a:avLst/>
            </a:prstGeom>
          </p:spPr>
          <p:txBody>
            <a:bodyPr anchor="ctr" rtlCol="false" tIns="50800" lIns="50800" bIns="50800" rIns="50800"/>
            <a:lstStyle/>
            <a:p>
              <a:pPr algn="ctr">
                <a:lnSpc>
                  <a:spcPts val="3359"/>
                </a:lnSpc>
              </a:pPr>
            </a:p>
          </p:txBody>
        </p:sp>
      </p:grpSp>
      <p:grpSp>
        <p:nvGrpSpPr>
          <p:cNvPr name="Group 34" id="34"/>
          <p:cNvGrpSpPr/>
          <p:nvPr/>
        </p:nvGrpSpPr>
        <p:grpSpPr>
          <a:xfrm rot="0">
            <a:off x="1028700" y="8334204"/>
            <a:ext cx="4071057" cy="1363983"/>
            <a:chOff x="0" y="0"/>
            <a:chExt cx="1463268" cy="490259"/>
          </a:xfrm>
        </p:grpSpPr>
        <p:sp>
          <p:nvSpPr>
            <p:cNvPr name="Freeform 35" id="35"/>
            <p:cNvSpPr/>
            <p:nvPr/>
          </p:nvSpPr>
          <p:spPr>
            <a:xfrm flipH="false" flipV="false" rot="0">
              <a:off x="0" y="0"/>
              <a:ext cx="1463268" cy="490259"/>
            </a:xfrm>
            <a:custGeom>
              <a:avLst/>
              <a:gdLst/>
              <a:ahLst/>
              <a:cxnLst/>
              <a:rect r="r" b="b" t="t" l="l"/>
              <a:pathLst>
                <a:path h="490259" w="1463268">
                  <a:moveTo>
                    <a:pt x="114102" y="0"/>
                  </a:moveTo>
                  <a:lnTo>
                    <a:pt x="1349166" y="0"/>
                  </a:lnTo>
                  <a:cubicBezTo>
                    <a:pt x="1412183" y="0"/>
                    <a:pt x="1463268" y="51085"/>
                    <a:pt x="1463268" y="114102"/>
                  </a:cubicBezTo>
                  <a:lnTo>
                    <a:pt x="1463268" y="376157"/>
                  </a:lnTo>
                  <a:cubicBezTo>
                    <a:pt x="1463268" y="439174"/>
                    <a:pt x="1412183" y="490259"/>
                    <a:pt x="1349166" y="490259"/>
                  </a:cubicBezTo>
                  <a:lnTo>
                    <a:pt x="114102" y="490259"/>
                  </a:lnTo>
                  <a:cubicBezTo>
                    <a:pt x="51085" y="490259"/>
                    <a:pt x="0" y="439174"/>
                    <a:pt x="0" y="376157"/>
                  </a:cubicBezTo>
                  <a:lnTo>
                    <a:pt x="0" y="114102"/>
                  </a:lnTo>
                  <a:cubicBezTo>
                    <a:pt x="0" y="51085"/>
                    <a:pt x="51085" y="0"/>
                    <a:pt x="114102" y="0"/>
                  </a:cubicBezTo>
                  <a:close/>
                </a:path>
              </a:pathLst>
            </a:custGeom>
            <a:solidFill>
              <a:srgbClr val="1D92E5"/>
            </a:solidFill>
          </p:spPr>
        </p:sp>
        <p:sp>
          <p:nvSpPr>
            <p:cNvPr name="TextBox 36" id="36"/>
            <p:cNvSpPr txBox="true"/>
            <p:nvPr/>
          </p:nvSpPr>
          <p:spPr>
            <a:xfrm>
              <a:off x="0" y="-57150"/>
              <a:ext cx="1463268" cy="547409"/>
            </a:xfrm>
            <a:prstGeom prst="rect">
              <a:avLst/>
            </a:prstGeom>
          </p:spPr>
          <p:txBody>
            <a:bodyPr anchor="ctr" rtlCol="false" tIns="50800" lIns="50800" bIns="50800" rIns="50800"/>
            <a:lstStyle/>
            <a:p>
              <a:pPr algn="ctr">
                <a:lnSpc>
                  <a:spcPts val="3359"/>
                </a:lnSpc>
              </a:pPr>
            </a:p>
          </p:txBody>
        </p:sp>
      </p:grpSp>
      <p:sp>
        <p:nvSpPr>
          <p:cNvPr name="TextBox 37" id="37"/>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
        <p:nvSpPr>
          <p:cNvPr name="TextBox 38" id="38"/>
          <p:cNvSpPr txBox="true"/>
          <p:nvPr/>
        </p:nvSpPr>
        <p:spPr>
          <a:xfrm rot="0">
            <a:off x="1421523" y="4480536"/>
            <a:ext cx="3285412" cy="786965"/>
          </a:xfrm>
          <a:prstGeom prst="rect">
            <a:avLst/>
          </a:prstGeom>
        </p:spPr>
        <p:txBody>
          <a:bodyPr anchor="t" rtlCol="false" tIns="0" lIns="0" bIns="0" rIns="0">
            <a:spAutoFit/>
          </a:bodyPr>
          <a:lstStyle/>
          <a:p>
            <a:pPr algn="ctr" marL="0" indent="0" lvl="0">
              <a:lnSpc>
                <a:spcPts val="6498"/>
              </a:lnSpc>
              <a:spcBef>
                <a:spcPct val="0"/>
              </a:spcBef>
            </a:pPr>
            <a:r>
              <a:rPr lang="en-US" b="true" sz="4642">
                <a:solidFill>
                  <a:srgbClr val="FFFFFF"/>
                </a:solidFill>
                <a:latin typeface="Public Sans Bold"/>
                <a:ea typeface="Public Sans Bold"/>
                <a:cs typeface="Public Sans Bold"/>
                <a:sym typeface="Public Sans Bold"/>
              </a:rPr>
              <a:t>LAUNCH</a:t>
            </a:r>
          </a:p>
        </p:txBody>
      </p:sp>
      <p:sp>
        <p:nvSpPr>
          <p:cNvPr name="TextBox 39" id="39"/>
          <p:cNvSpPr txBox="true"/>
          <p:nvPr/>
        </p:nvSpPr>
        <p:spPr>
          <a:xfrm rot="0">
            <a:off x="1421523" y="5844519"/>
            <a:ext cx="3285412" cy="786965"/>
          </a:xfrm>
          <a:prstGeom prst="rect">
            <a:avLst/>
          </a:prstGeom>
        </p:spPr>
        <p:txBody>
          <a:bodyPr anchor="t" rtlCol="false" tIns="0" lIns="0" bIns="0" rIns="0">
            <a:spAutoFit/>
          </a:bodyPr>
          <a:lstStyle/>
          <a:p>
            <a:pPr algn="ctr" marL="0" indent="0" lvl="0">
              <a:lnSpc>
                <a:spcPts val="6498"/>
              </a:lnSpc>
              <a:spcBef>
                <a:spcPct val="0"/>
              </a:spcBef>
            </a:pPr>
            <a:r>
              <a:rPr lang="en-US" b="true" sz="4642">
                <a:solidFill>
                  <a:srgbClr val="FFFFFF"/>
                </a:solidFill>
                <a:latin typeface="Public Sans Bold"/>
                <a:ea typeface="Public Sans Bold"/>
                <a:cs typeface="Public Sans Bold"/>
                <a:sym typeface="Public Sans Bold"/>
              </a:rPr>
              <a:t>EVALUATE</a:t>
            </a:r>
          </a:p>
        </p:txBody>
      </p:sp>
      <p:sp>
        <p:nvSpPr>
          <p:cNvPr name="TextBox 40" id="40"/>
          <p:cNvSpPr txBox="true"/>
          <p:nvPr/>
        </p:nvSpPr>
        <p:spPr>
          <a:xfrm rot="0">
            <a:off x="1421523" y="7208502"/>
            <a:ext cx="3285412" cy="786965"/>
          </a:xfrm>
          <a:prstGeom prst="rect">
            <a:avLst/>
          </a:prstGeom>
        </p:spPr>
        <p:txBody>
          <a:bodyPr anchor="t" rtlCol="false" tIns="0" lIns="0" bIns="0" rIns="0">
            <a:spAutoFit/>
          </a:bodyPr>
          <a:lstStyle/>
          <a:p>
            <a:pPr algn="ctr" marL="0" indent="0" lvl="0">
              <a:lnSpc>
                <a:spcPts val="6498"/>
              </a:lnSpc>
              <a:spcBef>
                <a:spcPct val="0"/>
              </a:spcBef>
            </a:pPr>
            <a:r>
              <a:rPr lang="en-US" b="true" sz="4642">
                <a:solidFill>
                  <a:srgbClr val="FFFFFF"/>
                </a:solidFill>
                <a:latin typeface="Public Sans Bold"/>
                <a:ea typeface="Public Sans Bold"/>
                <a:cs typeface="Public Sans Bold"/>
                <a:sym typeface="Public Sans Bold"/>
              </a:rPr>
              <a:t>DISCUSS</a:t>
            </a:r>
          </a:p>
        </p:txBody>
      </p:sp>
      <p:sp>
        <p:nvSpPr>
          <p:cNvPr name="TextBox 41" id="41"/>
          <p:cNvSpPr txBox="true"/>
          <p:nvPr/>
        </p:nvSpPr>
        <p:spPr>
          <a:xfrm rot="0">
            <a:off x="1308684" y="8579851"/>
            <a:ext cx="3511090" cy="786965"/>
          </a:xfrm>
          <a:prstGeom prst="rect">
            <a:avLst/>
          </a:prstGeom>
        </p:spPr>
        <p:txBody>
          <a:bodyPr anchor="t" rtlCol="false" tIns="0" lIns="0" bIns="0" rIns="0">
            <a:spAutoFit/>
          </a:bodyPr>
          <a:lstStyle/>
          <a:p>
            <a:pPr algn="ctr" marL="0" indent="0" lvl="0">
              <a:lnSpc>
                <a:spcPts val="6498"/>
              </a:lnSpc>
              <a:spcBef>
                <a:spcPct val="0"/>
              </a:spcBef>
            </a:pPr>
            <a:r>
              <a:rPr lang="en-US" b="true" sz="4642">
                <a:solidFill>
                  <a:srgbClr val="FFFFFF"/>
                </a:solidFill>
                <a:latin typeface="Public Sans Bold"/>
                <a:ea typeface="Public Sans Bold"/>
                <a:cs typeface="Public Sans Bold"/>
                <a:sym typeface="Public Sans Bold"/>
              </a:rPr>
              <a:t>CONCLUDE</a:t>
            </a:r>
          </a:p>
        </p:txBody>
      </p:sp>
      <p:sp>
        <p:nvSpPr>
          <p:cNvPr name="TextBox 42" id="42"/>
          <p:cNvSpPr txBox="true"/>
          <p:nvPr/>
        </p:nvSpPr>
        <p:spPr>
          <a:xfrm rot="0">
            <a:off x="5354799" y="4352343"/>
            <a:ext cx="11146139" cy="1081450"/>
          </a:xfrm>
          <a:prstGeom prst="rect">
            <a:avLst/>
          </a:prstGeom>
        </p:spPr>
        <p:txBody>
          <a:bodyPr anchor="t" rtlCol="false" tIns="0" lIns="0" bIns="0" rIns="0">
            <a:spAutoFit/>
          </a:bodyPr>
          <a:lstStyle/>
          <a:p>
            <a:pPr algn="l" marL="0" indent="0" lvl="0">
              <a:lnSpc>
                <a:spcPts val="2867"/>
              </a:lnSpc>
              <a:spcBef>
                <a:spcPct val="0"/>
              </a:spcBef>
            </a:pPr>
            <a:r>
              <a:rPr lang="en-US" b="true" sz="2048">
                <a:solidFill>
                  <a:srgbClr val="FFFFFF"/>
                </a:solidFill>
                <a:latin typeface="Public Sans Bold"/>
                <a:ea typeface="Public Sans Bold"/>
                <a:cs typeface="Public Sans Bold"/>
                <a:sym typeface="Public Sans Bold"/>
              </a:rPr>
              <a:t>Launchthe evaluation by distributing the survey and allowing users to interact with the app prototype, asking them to complete specific tasks such as locating and using a particular calculator and input their feedbacks regarding usability and satisfaction.</a:t>
            </a:r>
          </a:p>
        </p:txBody>
      </p:sp>
      <p:sp>
        <p:nvSpPr>
          <p:cNvPr name="TextBox 43" id="43"/>
          <p:cNvSpPr txBox="true"/>
          <p:nvPr/>
        </p:nvSpPr>
        <p:spPr>
          <a:xfrm rot="0">
            <a:off x="5354799" y="5713173"/>
            <a:ext cx="11146139" cy="1081450"/>
          </a:xfrm>
          <a:prstGeom prst="rect">
            <a:avLst/>
          </a:prstGeom>
        </p:spPr>
        <p:txBody>
          <a:bodyPr anchor="t" rtlCol="false" tIns="0" lIns="0" bIns="0" rIns="0">
            <a:spAutoFit/>
          </a:bodyPr>
          <a:lstStyle/>
          <a:p>
            <a:pPr algn="l" marL="0" indent="0" lvl="0">
              <a:lnSpc>
                <a:spcPts val="2867"/>
              </a:lnSpc>
              <a:spcBef>
                <a:spcPct val="0"/>
              </a:spcBef>
            </a:pPr>
            <a:r>
              <a:rPr lang="en-US" b="true" sz="2048">
                <a:solidFill>
                  <a:srgbClr val="FFFFFF"/>
                </a:solidFill>
                <a:latin typeface="Public Sans Bold"/>
                <a:ea typeface="Public Sans Bold"/>
                <a:cs typeface="Public Sans Bold"/>
                <a:sym typeface="Public Sans Bold"/>
              </a:rPr>
              <a:t>We collect and summarize the responses, including Likert scale ratings and open-ended feedback, to assess how well the app performed in terms of usability, accuracy, and user satisfaction.</a:t>
            </a:r>
          </a:p>
        </p:txBody>
      </p:sp>
      <p:sp>
        <p:nvSpPr>
          <p:cNvPr name="TextBox 44" id="44"/>
          <p:cNvSpPr txBox="true"/>
          <p:nvPr/>
        </p:nvSpPr>
        <p:spPr>
          <a:xfrm rot="0">
            <a:off x="5354799" y="7083992"/>
            <a:ext cx="11146139" cy="1081450"/>
          </a:xfrm>
          <a:prstGeom prst="rect">
            <a:avLst/>
          </a:prstGeom>
        </p:spPr>
        <p:txBody>
          <a:bodyPr anchor="t" rtlCol="false" tIns="0" lIns="0" bIns="0" rIns="0">
            <a:spAutoFit/>
          </a:bodyPr>
          <a:lstStyle/>
          <a:p>
            <a:pPr algn="l" marL="0" indent="0" lvl="0">
              <a:lnSpc>
                <a:spcPts val="2867"/>
              </a:lnSpc>
              <a:spcBef>
                <a:spcPct val="0"/>
              </a:spcBef>
            </a:pPr>
            <a:r>
              <a:rPr lang="en-US" b="true" sz="2048">
                <a:solidFill>
                  <a:srgbClr val="FFFFFF"/>
                </a:solidFill>
                <a:latin typeface="Public Sans Bold"/>
                <a:ea typeface="Public Sans Bold"/>
                <a:cs typeface="Public Sans Bold"/>
                <a:sym typeface="Public Sans Bold"/>
              </a:rPr>
              <a:t>We analyze the data to identify patterns, strengths, and areas for improvement such as the app being easy to use but with suggestions for clearer labels or added features like calculator history.</a:t>
            </a:r>
          </a:p>
        </p:txBody>
      </p:sp>
      <p:sp>
        <p:nvSpPr>
          <p:cNvPr name="TextBox 45" id="45"/>
          <p:cNvSpPr txBox="true"/>
          <p:nvPr/>
        </p:nvSpPr>
        <p:spPr>
          <a:xfrm rot="0">
            <a:off x="5354799" y="8441139"/>
            <a:ext cx="11146139" cy="1081450"/>
          </a:xfrm>
          <a:prstGeom prst="rect">
            <a:avLst/>
          </a:prstGeom>
        </p:spPr>
        <p:txBody>
          <a:bodyPr anchor="t" rtlCol="false" tIns="0" lIns="0" bIns="0" rIns="0">
            <a:spAutoFit/>
          </a:bodyPr>
          <a:lstStyle/>
          <a:p>
            <a:pPr algn="l" marL="0" indent="0" lvl="0">
              <a:lnSpc>
                <a:spcPts val="2867"/>
              </a:lnSpc>
              <a:spcBef>
                <a:spcPct val="0"/>
              </a:spcBef>
            </a:pPr>
            <a:r>
              <a:rPr lang="en-US" b="true" sz="2048">
                <a:solidFill>
                  <a:srgbClr val="FFFFFF"/>
                </a:solidFill>
                <a:latin typeface="Public Sans Bold"/>
                <a:ea typeface="Public Sans Bold"/>
                <a:cs typeface="Public Sans Bold"/>
                <a:sym typeface="Public Sans Bold"/>
              </a:rPr>
              <a:t> We will conclude our evaluation by identifying key takeaways and determining whether our current design meets user needs. Based on the findings, we will plan necessary updates and improvements for the app.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grpSp>
        <p:nvGrpSpPr>
          <p:cNvPr name="Group 2" id="2"/>
          <p:cNvGrpSpPr/>
          <p:nvPr/>
        </p:nvGrpSpPr>
        <p:grpSpPr>
          <a:xfrm rot="0">
            <a:off x="6622147" y="3219663"/>
            <a:ext cx="10637153" cy="1861453"/>
            <a:chOff x="0" y="0"/>
            <a:chExt cx="2801555" cy="490259"/>
          </a:xfrm>
        </p:grpSpPr>
        <p:sp>
          <p:nvSpPr>
            <p:cNvPr name="Freeform 3" id="3"/>
            <p:cNvSpPr/>
            <p:nvPr/>
          </p:nvSpPr>
          <p:spPr>
            <a:xfrm flipH="false" flipV="false" rot="0">
              <a:off x="0" y="0"/>
              <a:ext cx="2801555" cy="490259"/>
            </a:xfrm>
            <a:custGeom>
              <a:avLst/>
              <a:gdLst/>
              <a:ahLst/>
              <a:cxnLst/>
              <a:rect r="r" b="b" t="t" l="l"/>
              <a:pathLst>
                <a:path h="490259" w="2801555">
                  <a:moveTo>
                    <a:pt x="43669" y="0"/>
                  </a:moveTo>
                  <a:lnTo>
                    <a:pt x="2757886" y="0"/>
                  </a:lnTo>
                  <a:cubicBezTo>
                    <a:pt x="2782003" y="0"/>
                    <a:pt x="2801555" y="19551"/>
                    <a:pt x="2801555" y="43669"/>
                  </a:cubicBezTo>
                  <a:lnTo>
                    <a:pt x="2801555" y="446590"/>
                  </a:lnTo>
                  <a:cubicBezTo>
                    <a:pt x="2801555" y="470708"/>
                    <a:pt x="2782003" y="490259"/>
                    <a:pt x="2757886" y="490259"/>
                  </a:cubicBezTo>
                  <a:lnTo>
                    <a:pt x="43669" y="490259"/>
                  </a:lnTo>
                  <a:cubicBezTo>
                    <a:pt x="19551" y="490259"/>
                    <a:pt x="0" y="470708"/>
                    <a:pt x="0" y="446590"/>
                  </a:cubicBezTo>
                  <a:lnTo>
                    <a:pt x="0" y="43669"/>
                  </a:lnTo>
                  <a:cubicBezTo>
                    <a:pt x="0" y="19551"/>
                    <a:pt x="19551" y="0"/>
                    <a:pt x="43669" y="0"/>
                  </a:cubicBezTo>
                  <a:close/>
                </a:path>
              </a:pathLst>
            </a:custGeom>
            <a:solidFill>
              <a:srgbClr val="5050CB"/>
            </a:solidFill>
          </p:spPr>
        </p:sp>
        <p:sp>
          <p:nvSpPr>
            <p:cNvPr name="TextBox 4" id="4"/>
            <p:cNvSpPr txBox="true"/>
            <p:nvPr/>
          </p:nvSpPr>
          <p:spPr>
            <a:xfrm>
              <a:off x="0" y="-57150"/>
              <a:ext cx="2801555" cy="547409"/>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2050806">
            <a:off x="2201672" y="-1901720"/>
            <a:ext cx="4970778" cy="4376356"/>
          </a:xfrm>
          <a:custGeom>
            <a:avLst/>
            <a:gdLst/>
            <a:ahLst/>
            <a:cxnLst/>
            <a:rect r="r" b="b" t="t" l="l"/>
            <a:pathLst>
              <a:path h="4376356" w="4970778">
                <a:moveTo>
                  <a:pt x="0" y="0"/>
                </a:moveTo>
                <a:lnTo>
                  <a:pt x="4970778" y="0"/>
                </a:lnTo>
                <a:lnTo>
                  <a:pt x="4970778" y="4376356"/>
                </a:lnTo>
                <a:lnTo>
                  <a:pt x="0" y="4376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66300" y="3219663"/>
            <a:ext cx="5555847" cy="1861453"/>
            <a:chOff x="0" y="0"/>
            <a:chExt cx="1463268" cy="490259"/>
          </a:xfrm>
        </p:grpSpPr>
        <p:sp>
          <p:nvSpPr>
            <p:cNvPr name="Freeform 7" id="7"/>
            <p:cNvSpPr/>
            <p:nvPr/>
          </p:nvSpPr>
          <p:spPr>
            <a:xfrm flipH="false" flipV="false" rot="0">
              <a:off x="0" y="0"/>
              <a:ext cx="1463268" cy="490259"/>
            </a:xfrm>
            <a:custGeom>
              <a:avLst/>
              <a:gdLst/>
              <a:ahLst/>
              <a:cxnLst/>
              <a:rect r="r" b="b" t="t" l="l"/>
              <a:pathLst>
                <a:path h="490259" w="1463268">
                  <a:moveTo>
                    <a:pt x="83608" y="0"/>
                  </a:moveTo>
                  <a:lnTo>
                    <a:pt x="1379660" y="0"/>
                  </a:lnTo>
                  <a:cubicBezTo>
                    <a:pt x="1401834" y="0"/>
                    <a:pt x="1423100" y="8809"/>
                    <a:pt x="1438780" y="24488"/>
                  </a:cubicBezTo>
                  <a:cubicBezTo>
                    <a:pt x="1454460" y="40168"/>
                    <a:pt x="1463268" y="61434"/>
                    <a:pt x="1463268" y="83608"/>
                  </a:cubicBezTo>
                  <a:lnTo>
                    <a:pt x="1463268" y="406651"/>
                  </a:lnTo>
                  <a:cubicBezTo>
                    <a:pt x="1463268" y="428825"/>
                    <a:pt x="1454460" y="450091"/>
                    <a:pt x="1438780" y="465771"/>
                  </a:cubicBezTo>
                  <a:cubicBezTo>
                    <a:pt x="1423100" y="481450"/>
                    <a:pt x="1401834" y="490259"/>
                    <a:pt x="1379660" y="490259"/>
                  </a:cubicBezTo>
                  <a:lnTo>
                    <a:pt x="83608" y="490259"/>
                  </a:lnTo>
                  <a:cubicBezTo>
                    <a:pt x="61434" y="490259"/>
                    <a:pt x="40168" y="481450"/>
                    <a:pt x="24488" y="465771"/>
                  </a:cubicBezTo>
                  <a:cubicBezTo>
                    <a:pt x="8809" y="450091"/>
                    <a:pt x="0" y="428825"/>
                    <a:pt x="0" y="406651"/>
                  </a:cubicBezTo>
                  <a:lnTo>
                    <a:pt x="0" y="83608"/>
                  </a:lnTo>
                  <a:cubicBezTo>
                    <a:pt x="0" y="61434"/>
                    <a:pt x="8809" y="40168"/>
                    <a:pt x="24488" y="24488"/>
                  </a:cubicBezTo>
                  <a:cubicBezTo>
                    <a:pt x="40168" y="8809"/>
                    <a:pt x="61434" y="0"/>
                    <a:pt x="83608" y="0"/>
                  </a:cubicBezTo>
                  <a:close/>
                </a:path>
              </a:pathLst>
            </a:custGeom>
            <a:solidFill>
              <a:srgbClr val="5050CB"/>
            </a:solidFill>
          </p:spPr>
        </p:sp>
        <p:sp>
          <p:nvSpPr>
            <p:cNvPr name="TextBox 8" id="8"/>
            <p:cNvSpPr txBox="true"/>
            <p:nvPr/>
          </p:nvSpPr>
          <p:spPr>
            <a:xfrm>
              <a:off x="0" y="-57150"/>
              <a:ext cx="1463268" cy="547409"/>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6622147" y="5306794"/>
            <a:ext cx="10637153" cy="1861453"/>
            <a:chOff x="0" y="0"/>
            <a:chExt cx="2801555" cy="490259"/>
          </a:xfrm>
        </p:grpSpPr>
        <p:sp>
          <p:nvSpPr>
            <p:cNvPr name="Freeform 10" id="10"/>
            <p:cNvSpPr/>
            <p:nvPr/>
          </p:nvSpPr>
          <p:spPr>
            <a:xfrm flipH="false" flipV="false" rot="0">
              <a:off x="0" y="0"/>
              <a:ext cx="2801555" cy="490259"/>
            </a:xfrm>
            <a:custGeom>
              <a:avLst/>
              <a:gdLst/>
              <a:ahLst/>
              <a:cxnLst/>
              <a:rect r="r" b="b" t="t" l="l"/>
              <a:pathLst>
                <a:path h="490259" w="2801555">
                  <a:moveTo>
                    <a:pt x="43669" y="0"/>
                  </a:moveTo>
                  <a:lnTo>
                    <a:pt x="2757886" y="0"/>
                  </a:lnTo>
                  <a:cubicBezTo>
                    <a:pt x="2782003" y="0"/>
                    <a:pt x="2801555" y="19551"/>
                    <a:pt x="2801555" y="43669"/>
                  </a:cubicBezTo>
                  <a:lnTo>
                    <a:pt x="2801555" y="446590"/>
                  </a:lnTo>
                  <a:cubicBezTo>
                    <a:pt x="2801555" y="470708"/>
                    <a:pt x="2782003" y="490259"/>
                    <a:pt x="2757886" y="490259"/>
                  </a:cubicBezTo>
                  <a:lnTo>
                    <a:pt x="43669" y="490259"/>
                  </a:lnTo>
                  <a:cubicBezTo>
                    <a:pt x="19551" y="490259"/>
                    <a:pt x="0" y="470708"/>
                    <a:pt x="0" y="446590"/>
                  </a:cubicBezTo>
                  <a:lnTo>
                    <a:pt x="0" y="43669"/>
                  </a:lnTo>
                  <a:cubicBezTo>
                    <a:pt x="0" y="19551"/>
                    <a:pt x="19551" y="0"/>
                    <a:pt x="43669" y="0"/>
                  </a:cubicBezTo>
                  <a:close/>
                </a:path>
              </a:pathLst>
            </a:custGeom>
            <a:solidFill>
              <a:srgbClr val="5050CB"/>
            </a:solidFill>
          </p:spPr>
        </p:sp>
        <p:sp>
          <p:nvSpPr>
            <p:cNvPr name="TextBox 11" id="11"/>
            <p:cNvSpPr txBox="true"/>
            <p:nvPr/>
          </p:nvSpPr>
          <p:spPr>
            <a:xfrm>
              <a:off x="0" y="-57150"/>
              <a:ext cx="2801555" cy="547409"/>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66300" y="5306794"/>
            <a:ext cx="5555847" cy="1861453"/>
            <a:chOff x="0" y="0"/>
            <a:chExt cx="1463268" cy="490259"/>
          </a:xfrm>
        </p:grpSpPr>
        <p:sp>
          <p:nvSpPr>
            <p:cNvPr name="Freeform 13" id="13"/>
            <p:cNvSpPr/>
            <p:nvPr/>
          </p:nvSpPr>
          <p:spPr>
            <a:xfrm flipH="false" flipV="false" rot="0">
              <a:off x="0" y="0"/>
              <a:ext cx="1463268" cy="490259"/>
            </a:xfrm>
            <a:custGeom>
              <a:avLst/>
              <a:gdLst/>
              <a:ahLst/>
              <a:cxnLst/>
              <a:rect r="r" b="b" t="t" l="l"/>
              <a:pathLst>
                <a:path h="490259" w="1463268">
                  <a:moveTo>
                    <a:pt x="83608" y="0"/>
                  </a:moveTo>
                  <a:lnTo>
                    <a:pt x="1379660" y="0"/>
                  </a:lnTo>
                  <a:cubicBezTo>
                    <a:pt x="1401834" y="0"/>
                    <a:pt x="1423100" y="8809"/>
                    <a:pt x="1438780" y="24488"/>
                  </a:cubicBezTo>
                  <a:cubicBezTo>
                    <a:pt x="1454460" y="40168"/>
                    <a:pt x="1463268" y="61434"/>
                    <a:pt x="1463268" y="83608"/>
                  </a:cubicBezTo>
                  <a:lnTo>
                    <a:pt x="1463268" y="406651"/>
                  </a:lnTo>
                  <a:cubicBezTo>
                    <a:pt x="1463268" y="428825"/>
                    <a:pt x="1454460" y="450091"/>
                    <a:pt x="1438780" y="465771"/>
                  </a:cubicBezTo>
                  <a:cubicBezTo>
                    <a:pt x="1423100" y="481450"/>
                    <a:pt x="1401834" y="490259"/>
                    <a:pt x="1379660" y="490259"/>
                  </a:cubicBezTo>
                  <a:lnTo>
                    <a:pt x="83608" y="490259"/>
                  </a:lnTo>
                  <a:cubicBezTo>
                    <a:pt x="61434" y="490259"/>
                    <a:pt x="40168" y="481450"/>
                    <a:pt x="24488" y="465771"/>
                  </a:cubicBezTo>
                  <a:cubicBezTo>
                    <a:pt x="8809" y="450091"/>
                    <a:pt x="0" y="428825"/>
                    <a:pt x="0" y="406651"/>
                  </a:cubicBezTo>
                  <a:lnTo>
                    <a:pt x="0" y="83608"/>
                  </a:lnTo>
                  <a:cubicBezTo>
                    <a:pt x="0" y="61434"/>
                    <a:pt x="8809" y="40168"/>
                    <a:pt x="24488" y="24488"/>
                  </a:cubicBezTo>
                  <a:cubicBezTo>
                    <a:pt x="40168" y="8809"/>
                    <a:pt x="61434" y="0"/>
                    <a:pt x="83608" y="0"/>
                  </a:cubicBezTo>
                  <a:close/>
                </a:path>
              </a:pathLst>
            </a:custGeom>
            <a:solidFill>
              <a:srgbClr val="5050CB"/>
            </a:solidFill>
          </p:spPr>
        </p:sp>
        <p:sp>
          <p:nvSpPr>
            <p:cNvPr name="TextBox 14" id="14"/>
            <p:cNvSpPr txBox="true"/>
            <p:nvPr/>
          </p:nvSpPr>
          <p:spPr>
            <a:xfrm>
              <a:off x="0" y="-57150"/>
              <a:ext cx="1463268" cy="547409"/>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6033604">
            <a:off x="-769749" y="-895133"/>
            <a:ext cx="4342797" cy="4114800"/>
          </a:xfrm>
          <a:custGeom>
            <a:avLst/>
            <a:gdLst/>
            <a:ahLst/>
            <a:cxnLst/>
            <a:rect r="r" b="b" t="t" l="l"/>
            <a:pathLst>
              <a:path h="4114800" w="4342797">
                <a:moveTo>
                  <a:pt x="0" y="0"/>
                </a:moveTo>
                <a:lnTo>
                  <a:pt x="4342797" y="0"/>
                </a:lnTo>
                <a:lnTo>
                  <a:pt x="434279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787062" y="1226042"/>
            <a:ext cx="14713876" cy="1236345"/>
          </a:xfrm>
          <a:prstGeom prst="rect">
            <a:avLst/>
          </a:prstGeom>
        </p:spPr>
        <p:txBody>
          <a:bodyPr anchor="t" rtlCol="false" tIns="0" lIns="0" bIns="0" rIns="0">
            <a:spAutoFit/>
          </a:bodyPr>
          <a:lstStyle/>
          <a:p>
            <a:pPr algn="ctr" marL="0" indent="0" lvl="0">
              <a:lnSpc>
                <a:spcPts val="10080"/>
              </a:lnSpc>
              <a:spcBef>
                <a:spcPct val="0"/>
              </a:spcBef>
            </a:pPr>
            <a:r>
              <a:rPr lang="en-US" b="true" sz="7200">
                <a:solidFill>
                  <a:srgbClr val="1D92E5"/>
                </a:solidFill>
                <a:latin typeface="Public Sans Bold"/>
                <a:ea typeface="Public Sans Bold"/>
                <a:cs typeface="Public Sans Bold"/>
                <a:sym typeface="Public Sans Bold"/>
              </a:rPr>
              <a:t>METHODS OF EVALUATION</a:t>
            </a:r>
          </a:p>
        </p:txBody>
      </p:sp>
      <p:sp>
        <p:nvSpPr>
          <p:cNvPr name="TextBox 17" id="17"/>
          <p:cNvSpPr txBox="true"/>
          <p:nvPr/>
        </p:nvSpPr>
        <p:spPr>
          <a:xfrm rot="0">
            <a:off x="1494908" y="3466787"/>
            <a:ext cx="4233389" cy="1340167"/>
          </a:xfrm>
          <a:prstGeom prst="rect">
            <a:avLst/>
          </a:prstGeom>
        </p:spPr>
        <p:txBody>
          <a:bodyPr anchor="t" rtlCol="false" tIns="0" lIns="0" bIns="0" rIns="0">
            <a:spAutoFit/>
          </a:bodyPr>
          <a:lstStyle/>
          <a:p>
            <a:pPr algn="l" marL="0" indent="0" lvl="0">
              <a:lnSpc>
                <a:spcPts val="5348"/>
              </a:lnSpc>
              <a:spcBef>
                <a:spcPct val="0"/>
              </a:spcBef>
            </a:pPr>
            <a:r>
              <a:rPr lang="en-US" b="true" sz="3820">
                <a:solidFill>
                  <a:srgbClr val="FFFFFF"/>
                </a:solidFill>
                <a:latin typeface="Public Sans Bold"/>
                <a:ea typeface="Public Sans Bold"/>
                <a:cs typeface="Public Sans Bold"/>
                <a:sym typeface="Public Sans Bold"/>
              </a:rPr>
              <a:t>USABILITY SPECIFICATIONS</a:t>
            </a:r>
          </a:p>
        </p:txBody>
      </p:sp>
      <p:sp>
        <p:nvSpPr>
          <p:cNvPr name="TextBox 18" id="18"/>
          <p:cNvSpPr txBox="true"/>
          <p:nvPr/>
        </p:nvSpPr>
        <p:spPr>
          <a:xfrm rot="0">
            <a:off x="7021916" y="3415516"/>
            <a:ext cx="4918807" cy="1417321"/>
          </a:xfrm>
          <a:prstGeom prst="rect">
            <a:avLst/>
          </a:prstGeom>
        </p:spPr>
        <p:txBody>
          <a:bodyPr anchor="t" rtlCol="false" tIns="0" lIns="0" bIns="0" rIns="0">
            <a:spAutoFit/>
          </a:bodyPr>
          <a:lstStyle/>
          <a:p>
            <a:pPr algn="l" marL="0" indent="0" lvl="0">
              <a:lnSpc>
                <a:spcPts val="3779"/>
              </a:lnSpc>
              <a:spcBef>
                <a:spcPct val="0"/>
              </a:spcBef>
            </a:pPr>
            <a:r>
              <a:rPr lang="en-US" sz="2699">
                <a:solidFill>
                  <a:srgbClr val="FFFFFF"/>
                </a:solidFill>
                <a:latin typeface="Public Sans"/>
                <a:ea typeface="Public Sans"/>
                <a:cs typeface="Public Sans"/>
                <a:sym typeface="Public Sans"/>
              </a:rPr>
              <a:t>Participants will be given tasks and time to determine the usability of the application.</a:t>
            </a:r>
          </a:p>
        </p:txBody>
      </p:sp>
      <p:sp>
        <p:nvSpPr>
          <p:cNvPr name="TextBox 19" id="19"/>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grpSp>
        <p:nvGrpSpPr>
          <p:cNvPr name="Group 20" id="20"/>
          <p:cNvGrpSpPr/>
          <p:nvPr/>
        </p:nvGrpSpPr>
        <p:grpSpPr>
          <a:xfrm rot="0">
            <a:off x="6584547" y="7396847"/>
            <a:ext cx="10637153" cy="1861453"/>
            <a:chOff x="0" y="0"/>
            <a:chExt cx="2801555" cy="490259"/>
          </a:xfrm>
        </p:grpSpPr>
        <p:sp>
          <p:nvSpPr>
            <p:cNvPr name="Freeform 21" id="21"/>
            <p:cNvSpPr/>
            <p:nvPr/>
          </p:nvSpPr>
          <p:spPr>
            <a:xfrm flipH="false" flipV="false" rot="0">
              <a:off x="0" y="0"/>
              <a:ext cx="2801555" cy="490259"/>
            </a:xfrm>
            <a:custGeom>
              <a:avLst/>
              <a:gdLst/>
              <a:ahLst/>
              <a:cxnLst/>
              <a:rect r="r" b="b" t="t" l="l"/>
              <a:pathLst>
                <a:path h="490259" w="2801555">
                  <a:moveTo>
                    <a:pt x="43669" y="0"/>
                  </a:moveTo>
                  <a:lnTo>
                    <a:pt x="2757886" y="0"/>
                  </a:lnTo>
                  <a:cubicBezTo>
                    <a:pt x="2782003" y="0"/>
                    <a:pt x="2801555" y="19551"/>
                    <a:pt x="2801555" y="43669"/>
                  </a:cubicBezTo>
                  <a:lnTo>
                    <a:pt x="2801555" y="446590"/>
                  </a:lnTo>
                  <a:cubicBezTo>
                    <a:pt x="2801555" y="470708"/>
                    <a:pt x="2782003" y="490259"/>
                    <a:pt x="2757886" y="490259"/>
                  </a:cubicBezTo>
                  <a:lnTo>
                    <a:pt x="43669" y="490259"/>
                  </a:lnTo>
                  <a:cubicBezTo>
                    <a:pt x="19551" y="490259"/>
                    <a:pt x="0" y="470708"/>
                    <a:pt x="0" y="446590"/>
                  </a:cubicBezTo>
                  <a:lnTo>
                    <a:pt x="0" y="43669"/>
                  </a:lnTo>
                  <a:cubicBezTo>
                    <a:pt x="0" y="19551"/>
                    <a:pt x="19551" y="0"/>
                    <a:pt x="43669" y="0"/>
                  </a:cubicBezTo>
                  <a:close/>
                </a:path>
              </a:pathLst>
            </a:custGeom>
            <a:solidFill>
              <a:srgbClr val="5050CB"/>
            </a:solidFill>
          </p:spPr>
        </p:sp>
        <p:sp>
          <p:nvSpPr>
            <p:cNvPr name="TextBox 22" id="22"/>
            <p:cNvSpPr txBox="true"/>
            <p:nvPr/>
          </p:nvSpPr>
          <p:spPr>
            <a:xfrm>
              <a:off x="0" y="-57150"/>
              <a:ext cx="2801555" cy="547409"/>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0">
            <a:off x="1028700" y="7396847"/>
            <a:ext cx="5555847" cy="1861453"/>
            <a:chOff x="0" y="0"/>
            <a:chExt cx="1463268" cy="490259"/>
          </a:xfrm>
        </p:grpSpPr>
        <p:sp>
          <p:nvSpPr>
            <p:cNvPr name="Freeform 24" id="24"/>
            <p:cNvSpPr/>
            <p:nvPr/>
          </p:nvSpPr>
          <p:spPr>
            <a:xfrm flipH="false" flipV="false" rot="0">
              <a:off x="0" y="0"/>
              <a:ext cx="1463268" cy="490259"/>
            </a:xfrm>
            <a:custGeom>
              <a:avLst/>
              <a:gdLst/>
              <a:ahLst/>
              <a:cxnLst/>
              <a:rect r="r" b="b" t="t" l="l"/>
              <a:pathLst>
                <a:path h="490259" w="1463268">
                  <a:moveTo>
                    <a:pt x="83608" y="0"/>
                  </a:moveTo>
                  <a:lnTo>
                    <a:pt x="1379660" y="0"/>
                  </a:lnTo>
                  <a:cubicBezTo>
                    <a:pt x="1401834" y="0"/>
                    <a:pt x="1423100" y="8809"/>
                    <a:pt x="1438780" y="24488"/>
                  </a:cubicBezTo>
                  <a:cubicBezTo>
                    <a:pt x="1454460" y="40168"/>
                    <a:pt x="1463268" y="61434"/>
                    <a:pt x="1463268" y="83608"/>
                  </a:cubicBezTo>
                  <a:lnTo>
                    <a:pt x="1463268" y="406651"/>
                  </a:lnTo>
                  <a:cubicBezTo>
                    <a:pt x="1463268" y="428825"/>
                    <a:pt x="1454460" y="450091"/>
                    <a:pt x="1438780" y="465771"/>
                  </a:cubicBezTo>
                  <a:cubicBezTo>
                    <a:pt x="1423100" y="481450"/>
                    <a:pt x="1401834" y="490259"/>
                    <a:pt x="1379660" y="490259"/>
                  </a:cubicBezTo>
                  <a:lnTo>
                    <a:pt x="83608" y="490259"/>
                  </a:lnTo>
                  <a:cubicBezTo>
                    <a:pt x="61434" y="490259"/>
                    <a:pt x="40168" y="481450"/>
                    <a:pt x="24488" y="465771"/>
                  </a:cubicBezTo>
                  <a:cubicBezTo>
                    <a:pt x="8809" y="450091"/>
                    <a:pt x="0" y="428825"/>
                    <a:pt x="0" y="406651"/>
                  </a:cubicBezTo>
                  <a:lnTo>
                    <a:pt x="0" y="83608"/>
                  </a:lnTo>
                  <a:cubicBezTo>
                    <a:pt x="0" y="61434"/>
                    <a:pt x="8809" y="40168"/>
                    <a:pt x="24488" y="24488"/>
                  </a:cubicBezTo>
                  <a:cubicBezTo>
                    <a:pt x="40168" y="8809"/>
                    <a:pt x="61434" y="0"/>
                    <a:pt x="83608" y="0"/>
                  </a:cubicBezTo>
                  <a:close/>
                </a:path>
              </a:pathLst>
            </a:custGeom>
            <a:solidFill>
              <a:srgbClr val="5050CB"/>
            </a:solidFill>
          </p:spPr>
        </p:sp>
        <p:sp>
          <p:nvSpPr>
            <p:cNvPr name="TextBox 25" id="25"/>
            <p:cNvSpPr txBox="true"/>
            <p:nvPr/>
          </p:nvSpPr>
          <p:spPr>
            <a:xfrm>
              <a:off x="0" y="-57150"/>
              <a:ext cx="1463268" cy="547409"/>
            </a:xfrm>
            <a:prstGeom prst="rect">
              <a:avLst/>
            </a:prstGeom>
          </p:spPr>
          <p:txBody>
            <a:bodyPr anchor="ctr" rtlCol="false" tIns="50800" lIns="50800" bIns="50800" rIns="50800"/>
            <a:lstStyle/>
            <a:p>
              <a:pPr algn="ctr">
                <a:lnSpc>
                  <a:spcPts val="3359"/>
                </a:lnSpc>
              </a:pPr>
            </a:p>
          </p:txBody>
        </p:sp>
      </p:grpSp>
      <p:sp>
        <p:nvSpPr>
          <p:cNvPr name="TextBox 26" id="26"/>
          <p:cNvSpPr txBox="true"/>
          <p:nvPr/>
        </p:nvSpPr>
        <p:spPr>
          <a:xfrm rot="0">
            <a:off x="1494908" y="5524575"/>
            <a:ext cx="4233389" cy="1340167"/>
          </a:xfrm>
          <a:prstGeom prst="rect">
            <a:avLst/>
          </a:prstGeom>
        </p:spPr>
        <p:txBody>
          <a:bodyPr anchor="t" rtlCol="false" tIns="0" lIns="0" bIns="0" rIns="0">
            <a:spAutoFit/>
          </a:bodyPr>
          <a:lstStyle/>
          <a:p>
            <a:pPr algn="l" marL="0" indent="0" lvl="0">
              <a:lnSpc>
                <a:spcPts val="5348"/>
              </a:lnSpc>
              <a:spcBef>
                <a:spcPct val="0"/>
              </a:spcBef>
            </a:pPr>
            <a:r>
              <a:rPr lang="en-US" b="true" sz="3820">
                <a:solidFill>
                  <a:srgbClr val="FFFFFF"/>
                </a:solidFill>
                <a:latin typeface="Public Sans Bold"/>
                <a:ea typeface="Public Sans Bold"/>
                <a:cs typeface="Public Sans Bold"/>
                <a:sym typeface="Public Sans Bold"/>
              </a:rPr>
              <a:t>HEURISTICS EVALUATION</a:t>
            </a:r>
          </a:p>
        </p:txBody>
      </p:sp>
      <p:sp>
        <p:nvSpPr>
          <p:cNvPr name="TextBox 27" id="27"/>
          <p:cNvSpPr txBox="true"/>
          <p:nvPr/>
        </p:nvSpPr>
        <p:spPr>
          <a:xfrm rot="0">
            <a:off x="1494908" y="7615922"/>
            <a:ext cx="4233389" cy="1340167"/>
          </a:xfrm>
          <a:prstGeom prst="rect">
            <a:avLst/>
          </a:prstGeom>
        </p:spPr>
        <p:txBody>
          <a:bodyPr anchor="t" rtlCol="false" tIns="0" lIns="0" bIns="0" rIns="0">
            <a:spAutoFit/>
          </a:bodyPr>
          <a:lstStyle/>
          <a:p>
            <a:pPr algn="l" marL="0" indent="0" lvl="0">
              <a:lnSpc>
                <a:spcPts val="5348"/>
              </a:lnSpc>
              <a:spcBef>
                <a:spcPct val="0"/>
              </a:spcBef>
            </a:pPr>
            <a:r>
              <a:rPr lang="en-US" b="true" sz="3820">
                <a:solidFill>
                  <a:srgbClr val="FFFFFF"/>
                </a:solidFill>
                <a:latin typeface="Public Sans Bold"/>
                <a:ea typeface="Public Sans Bold"/>
                <a:cs typeface="Public Sans Bold"/>
                <a:sym typeface="Public Sans Bold"/>
              </a:rPr>
              <a:t>SURVEY AND FEEDBACK</a:t>
            </a:r>
          </a:p>
        </p:txBody>
      </p:sp>
      <p:sp>
        <p:nvSpPr>
          <p:cNvPr name="TextBox 28" id="28"/>
          <p:cNvSpPr txBox="true"/>
          <p:nvPr/>
        </p:nvSpPr>
        <p:spPr>
          <a:xfrm rot="0">
            <a:off x="7021916" y="5785966"/>
            <a:ext cx="8751978" cy="941071"/>
          </a:xfrm>
          <a:prstGeom prst="rect">
            <a:avLst/>
          </a:prstGeom>
        </p:spPr>
        <p:txBody>
          <a:bodyPr anchor="t" rtlCol="false" tIns="0" lIns="0" bIns="0" rIns="0">
            <a:spAutoFit/>
          </a:bodyPr>
          <a:lstStyle/>
          <a:p>
            <a:pPr algn="l" marL="0" indent="0" lvl="0">
              <a:lnSpc>
                <a:spcPts val="3779"/>
              </a:lnSpc>
              <a:spcBef>
                <a:spcPct val="0"/>
              </a:spcBef>
            </a:pPr>
            <a:r>
              <a:rPr lang="en-US" sz="2699">
                <a:solidFill>
                  <a:srgbClr val="FFFFFF"/>
                </a:solidFill>
                <a:latin typeface="Public Sans"/>
                <a:ea typeface="Public Sans"/>
                <a:cs typeface="Public Sans"/>
                <a:sym typeface="Public Sans"/>
              </a:rPr>
              <a:t>The application will be examined based on standard usability principles to identify potential design flaws.</a:t>
            </a:r>
          </a:p>
        </p:txBody>
      </p:sp>
      <p:sp>
        <p:nvSpPr>
          <p:cNvPr name="TextBox 29" id="29"/>
          <p:cNvSpPr txBox="true"/>
          <p:nvPr/>
        </p:nvSpPr>
        <p:spPr>
          <a:xfrm rot="0">
            <a:off x="7021916" y="7829758"/>
            <a:ext cx="8982807" cy="941071"/>
          </a:xfrm>
          <a:prstGeom prst="rect">
            <a:avLst/>
          </a:prstGeom>
        </p:spPr>
        <p:txBody>
          <a:bodyPr anchor="t" rtlCol="false" tIns="0" lIns="0" bIns="0" rIns="0">
            <a:spAutoFit/>
          </a:bodyPr>
          <a:lstStyle/>
          <a:p>
            <a:pPr algn="l" marL="0" indent="0" lvl="0">
              <a:lnSpc>
                <a:spcPts val="3779"/>
              </a:lnSpc>
              <a:spcBef>
                <a:spcPct val="0"/>
              </a:spcBef>
            </a:pPr>
            <a:r>
              <a:rPr lang="en-US" sz="2699">
                <a:solidFill>
                  <a:srgbClr val="FFFFFF"/>
                </a:solidFill>
                <a:latin typeface="Public Sans"/>
                <a:ea typeface="Public Sans"/>
                <a:cs typeface="Public Sans"/>
                <a:sym typeface="Public Sans"/>
              </a:rPr>
              <a:t>Users will answer a post-test survey to share their experience, satisfaction, and suggestions.</a:t>
            </a:r>
          </a:p>
        </p:txBody>
      </p:sp>
      <p:sp>
        <p:nvSpPr>
          <p:cNvPr name="TextBox 30" id="30"/>
          <p:cNvSpPr txBox="true"/>
          <p:nvPr/>
        </p:nvSpPr>
        <p:spPr>
          <a:xfrm rot="0">
            <a:off x="12625565" y="3415516"/>
            <a:ext cx="6758318" cy="1417321"/>
          </a:xfrm>
          <a:prstGeom prst="rect">
            <a:avLst/>
          </a:prstGeom>
        </p:spPr>
        <p:txBody>
          <a:bodyPr anchor="t" rtlCol="false" tIns="0" lIns="0" bIns="0" rIns="0">
            <a:spAutoFit/>
          </a:bodyPr>
          <a:lstStyle/>
          <a:p>
            <a:pPr algn="l" marL="582925" indent="-291463" lvl="1">
              <a:lnSpc>
                <a:spcPts val="3779"/>
              </a:lnSpc>
              <a:buFont typeface="Arial"/>
              <a:buChar char="•"/>
            </a:pPr>
            <a:r>
              <a:rPr lang="en-US" sz="2699">
                <a:solidFill>
                  <a:srgbClr val="FFFFFF"/>
                </a:solidFill>
                <a:latin typeface="Public Sans"/>
                <a:ea typeface="Public Sans"/>
                <a:cs typeface="Public Sans"/>
                <a:sym typeface="Public Sans"/>
              </a:rPr>
              <a:t>Exploration Tasks</a:t>
            </a:r>
          </a:p>
          <a:p>
            <a:pPr algn="l" marL="582925" indent="-291463" lvl="1">
              <a:lnSpc>
                <a:spcPts val="3779"/>
              </a:lnSpc>
              <a:buFont typeface="Arial"/>
              <a:buChar char="•"/>
            </a:pPr>
            <a:r>
              <a:rPr lang="en-US" sz="2699">
                <a:solidFill>
                  <a:srgbClr val="FFFFFF"/>
                </a:solidFill>
                <a:latin typeface="Public Sans"/>
                <a:ea typeface="Public Sans"/>
                <a:cs typeface="Public Sans"/>
                <a:sym typeface="Public Sans"/>
              </a:rPr>
              <a:t>Calculator Tasks</a:t>
            </a:r>
          </a:p>
          <a:p>
            <a:pPr algn="l" marL="582925" indent="-291463" lvl="1">
              <a:lnSpc>
                <a:spcPts val="3779"/>
              </a:lnSpc>
              <a:buFont typeface="Arial"/>
              <a:buChar char="•"/>
            </a:pPr>
            <a:r>
              <a:rPr lang="en-US" sz="2699">
                <a:solidFill>
                  <a:srgbClr val="FFFFFF"/>
                </a:solidFill>
                <a:latin typeface="Public Sans"/>
                <a:ea typeface="Public Sans"/>
                <a:cs typeface="Public Sans"/>
                <a:sym typeface="Public Sans"/>
              </a:rPr>
              <a:t>Settings Tasks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0">
            <a:off x="11214200" y="290830"/>
            <a:ext cx="2875752" cy="2985209"/>
          </a:xfrm>
          <a:custGeom>
            <a:avLst/>
            <a:gdLst/>
            <a:ahLst/>
            <a:cxnLst/>
            <a:rect r="r" b="b" t="t" l="l"/>
            <a:pathLst>
              <a:path h="2985209" w="2875752">
                <a:moveTo>
                  <a:pt x="0" y="0"/>
                </a:moveTo>
                <a:lnTo>
                  <a:pt x="2875751" y="0"/>
                </a:lnTo>
                <a:lnTo>
                  <a:pt x="2875751" y="2985209"/>
                </a:lnTo>
                <a:lnTo>
                  <a:pt x="0" y="2985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08942">
            <a:off x="10149405" y="1621577"/>
            <a:ext cx="3854033" cy="3651696"/>
          </a:xfrm>
          <a:custGeom>
            <a:avLst/>
            <a:gdLst/>
            <a:ahLst/>
            <a:cxnLst/>
            <a:rect r="r" b="b" t="t" l="l"/>
            <a:pathLst>
              <a:path h="3651696" w="3854033">
                <a:moveTo>
                  <a:pt x="0" y="0"/>
                </a:moveTo>
                <a:lnTo>
                  <a:pt x="3854032" y="0"/>
                </a:lnTo>
                <a:lnTo>
                  <a:pt x="3854032" y="3651696"/>
                </a:lnTo>
                <a:lnTo>
                  <a:pt x="0" y="3651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885825"/>
            <a:ext cx="15827031" cy="1236345"/>
          </a:xfrm>
          <a:prstGeom prst="rect">
            <a:avLst/>
          </a:prstGeom>
        </p:spPr>
        <p:txBody>
          <a:bodyPr anchor="t" rtlCol="false" tIns="0" lIns="0" bIns="0" rIns="0">
            <a:spAutoFit/>
          </a:bodyPr>
          <a:lstStyle/>
          <a:p>
            <a:pPr algn="l" marL="0" indent="0" lvl="0">
              <a:lnSpc>
                <a:spcPts val="10080"/>
              </a:lnSpc>
              <a:spcBef>
                <a:spcPct val="0"/>
              </a:spcBef>
            </a:pPr>
            <a:r>
              <a:rPr lang="en-US" b="true" sz="7200">
                <a:solidFill>
                  <a:srgbClr val="5050CB"/>
                </a:solidFill>
                <a:latin typeface="Public Sans Bold"/>
                <a:ea typeface="Public Sans Bold"/>
                <a:cs typeface="Public Sans Bold"/>
                <a:sym typeface="Public Sans Bold"/>
              </a:rPr>
              <a:t>USABILITY </a:t>
            </a:r>
            <a:r>
              <a:rPr lang="en-US" b="true" sz="7200" strike="noStrike" u="none">
                <a:solidFill>
                  <a:srgbClr val="5050CB"/>
                </a:solidFill>
                <a:latin typeface="Public Sans Bold"/>
                <a:ea typeface="Public Sans Bold"/>
                <a:cs typeface="Public Sans Bold"/>
                <a:sym typeface="Public Sans Bold"/>
              </a:rPr>
              <a:t>SPECIFICATIONS</a:t>
            </a:r>
          </a:p>
        </p:txBody>
      </p:sp>
      <p:sp>
        <p:nvSpPr>
          <p:cNvPr name="TextBox 5" id="5"/>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grpSp>
        <p:nvGrpSpPr>
          <p:cNvPr name="Group 6" id="6"/>
          <p:cNvGrpSpPr/>
          <p:nvPr/>
        </p:nvGrpSpPr>
        <p:grpSpPr>
          <a:xfrm rot="0">
            <a:off x="1028700" y="2842892"/>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31005" y="0"/>
                  </a:moveTo>
                  <a:lnTo>
                    <a:pt x="4243721" y="0"/>
                  </a:lnTo>
                  <a:cubicBezTo>
                    <a:pt x="4251944" y="0"/>
                    <a:pt x="4259830" y="3267"/>
                    <a:pt x="4265645" y="9081"/>
                  </a:cubicBezTo>
                  <a:cubicBezTo>
                    <a:pt x="4271459" y="14896"/>
                    <a:pt x="4274726" y="22782"/>
                    <a:pt x="4274726" y="31005"/>
                  </a:cubicBezTo>
                  <a:lnTo>
                    <a:pt x="4274726" y="2136462"/>
                  </a:lnTo>
                  <a:cubicBezTo>
                    <a:pt x="4274726" y="2144685"/>
                    <a:pt x="4271459" y="2152571"/>
                    <a:pt x="4265645" y="2158386"/>
                  </a:cubicBezTo>
                  <a:cubicBezTo>
                    <a:pt x="4259830" y="2164200"/>
                    <a:pt x="4251944" y="2167467"/>
                    <a:pt x="4243721" y="2167467"/>
                  </a:cubicBezTo>
                  <a:lnTo>
                    <a:pt x="31005" y="2167467"/>
                  </a:lnTo>
                  <a:cubicBezTo>
                    <a:pt x="22782" y="2167467"/>
                    <a:pt x="14896" y="2164200"/>
                    <a:pt x="9081" y="2158386"/>
                  </a:cubicBezTo>
                  <a:cubicBezTo>
                    <a:pt x="3267" y="2152571"/>
                    <a:pt x="0" y="2144685"/>
                    <a:pt x="0" y="2136462"/>
                  </a:cubicBezTo>
                  <a:lnTo>
                    <a:pt x="0" y="31005"/>
                  </a:lnTo>
                  <a:cubicBezTo>
                    <a:pt x="0" y="22782"/>
                    <a:pt x="3267" y="14896"/>
                    <a:pt x="9081" y="9081"/>
                  </a:cubicBezTo>
                  <a:cubicBezTo>
                    <a:pt x="14896" y="3267"/>
                    <a:pt x="22782" y="0"/>
                    <a:pt x="31005" y="0"/>
                  </a:cubicBezTo>
                  <a:close/>
                </a:path>
              </a:pathLst>
            </a:custGeom>
            <a:solidFill>
              <a:srgbClr val="6E68E8"/>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826697" y="4768152"/>
            <a:ext cx="4233389" cy="664971"/>
          </a:xfrm>
          <a:prstGeom prst="rect">
            <a:avLst/>
          </a:prstGeom>
        </p:spPr>
        <p:txBody>
          <a:bodyPr anchor="t" rtlCol="false" tIns="0" lIns="0" bIns="0" rIns="0">
            <a:spAutoFit/>
          </a:bodyPr>
          <a:lstStyle/>
          <a:p>
            <a:pPr algn="ctr" marL="0" indent="0" lvl="0">
              <a:lnSpc>
                <a:spcPts val="5348"/>
              </a:lnSpc>
              <a:spcBef>
                <a:spcPct val="0"/>
              </a:spcBef>
            </a:pPr>
            <a:r>
              <a:rPr lang="en-US" b="true" sz="3820">
                <a:solidFill>
                  <a:srgbClr val="FFFFFF"/>
                </a:solidFill>
                <a:latin typeface="Public Sans Bold"/>
                <a:ea typeface="Public Sans Bold"/>
                <a:cs typeface="Public Sans Bold"/>
                <a:sym typeface="Public Sans Bold"/>
              </a:rPr>
              <a:t>Calculator Tasks</a:t>
            </a:r>
          </a:p>
        </p:txBody>
      </p:sp>
      <p:sp>
        <p:nvSpPr>
          <p:cNvPr name="TextBox 10" id="10"/>
          <p:cNvSpPr txBox="true"/>
          <p:nvPr/>
        </p:nvSpPr>
        <p:spPr>
          <a:xfrm rot="0">
            <a:off x="1781331" y="4768152"/>
            <a:ext cx="4233389" cy="664971"/>
          </a:xfrm>
          <a:prstGeom prst="rect">
            <a:avLst/>
          </a:prstGeom>
        </p:spPr>
        <p:txBody>
          <a:bodyPr anchor="t" rtlCol="false" tIns="0" lIns="0" bIns="0" rIns="0">
            <a:spAutoFit/>
          </a:bodyPr>
          <a:lstStyle/>
          <a:p>
            <a:pPr algn="ctr" marL="0" indent="0" lvl="0">
              <a:lnSpc>
                <a:spcPts val="5348"/>
              </a:lnSpc>
              <a:spcBef>
                <a:spcPct val="0"/>
              </a:spcBef>
            </a:pPr>
            <a:r>
              <a:rPr lang="en-US" b="true" sz="3820">
                <a:solidFill>
                  <a:srgbClr val="FFFFFF"/>
                </a:solidFill>
                <a:latin typeface="Public Sans Bold"/>
                <a:ea typeface="Public Sans Bold"/>
                <a:cs typeface="Public Sans Bold"/>
                <a:sym typeface="Public Sans Bold"/>
              </a:rPr>
              <a:t>Exploration Tasks</a:t>
            </a:r>
          </a:p>
        </p:txBody>
      </p:sp>
      <p:sp>
        <p:nvSpPr>
          <p:cNvPr name="TextBox 11" id="11"/>
          <p:cNvSpPr txBox="true"/>
          <p:nvPr/>
        </p:nvSpPr>
        <p:spPr>
          <a:xfrm rot="0">
            <a:off x="11869711" y="4768152"/>
            <a:ext cx="4233389" cy="664971"/>
          </a:xfrm>
          <a:prstGeom prst="rect">
            <a:avLst/>
          </a:prstGeom>
        </p:spPr>
        <p:txBody>
          <a:bodyPr anchor="t" rtlCol="false" tIns="0" lIns="0" bIns="0" rIns="0">
            <a:spAutoFit/>
          </a:bodyPr>
          <a:lstStyle/>
          <a:p>
            <a:pPr algn="ctr" marL="0" indent="0" lvl="0">
              <a:lnSpc>
                <a:spcPts val="5348"/>
              </a:lnSpc>
              <a:spcBef>
                <a:spcPct val="0"/>
              </a:spcBef>
            </a:pPr>
            <a:r>
              <a:rPr lang="en-US" b="true" sz="3820">
                <a:solidFill>
                  <a:srgbClr val="FFFFFF"/>
                </a:solidFill>
                <a:latin typeface="Public Sans Bold"/>
                <a:ea typeface="Public Sans Bold"/>
                <a:cs typeface="Public Sans Bold"/>
                <a:sym typeface="Public Sans Bold"/>
              </a:rPr>
              <a:t>Settings Tasks</a:t>
            </a:r>
          </a:p>
        </p:txBody>
      </p:sp>
      <p:sp>
        <p:nvSpPr>
          <p:cNvPr name="TextBox 12" id="12"/>
          <p:cNvSpPr txBox="true"/>
          <p:nvPr/>
        </p:nvSpPr>
        <p:spPr>
          <a:xfrm rot="0">
            <a:off x="1781331" y="3548952"/>
            <a:ext cx="4233389" cy="1304925"/>
          </a:xfrm>
          <a:prstGeom prst="rect">
            <a:avLst/>
          </a:prstGeom>
        </p:spPr>
        <p:txBody>
          <a:bodyPr anchor="t" rtlCol="false" tIns="0" lIns="0" bIns="0" rIns="0">
            <a:spAutoFit/>
          </a:bodyPr>
          <a:lstStyle/>
          <a:p>
            <a:pPr algn="ctr" marL="0" indent="0" lvl="0">
              <a:lnSpc>
                <a:spcPts val="10500"/>
              </a:lnSpc>
              <a:spcBef>
                <a:spcPct val="0"/>
              </a:spcBef>
            </a:pPr>
            <a:r>
              <a:rPr lang="en-US" b="true" sz="7500">
                <a:solidFill>
                  <a:srgbClr val="FFFFFF"/>
                </a:solidFill>
                <a:latin typeface="Public Sans Bold"/>
                <a:ea typeface="Public Sans Bold"/>
                <a:cs typeface="Public Sans Bold"/>
                <a:sym typeface="Public Sans Bold"/>
              </a:rPr>
              <a:t>1.09 min</a:t>
            </a:r>
          </a:p>
        </p:txBody>
      </p:sp>
      <p:sp>
        <p:nvSpPr>
          <p:cNvPr name="TextBox 13" id="13"/>
          <p:cNvSpPr txBox="true"/>
          <p:nvPr/>
        </p:nvSpPr>
        <p:spPr>
          <a:xfrm rot="0">
            <a:off x="6825521" y="3548952"/>
            <a:ext cx="4233389" cy="1304925"/>
          </a:xfrm>
          <a:prstGeom prst="rect">
            <a:avLst/>
          </a:prstGeom>
        </p:spPr>
        <p:txBody>
          <a:bodyPr anchor="t" rtlCol="false" tIns="0" lIns="0" bIns="0" rIns="0">
            <a:spAutoFit/>
          </a:bodyPr>
          <a:lstStyle/>
          <a:p>
            <a:pPr algn="ctr" marL="0" indent="0" lvl="0">
              <a:lnSpc>
                <a:spcPts val="10500"/>
              </a:lnSpc>
              <a:spcBef>
                <a:spcPct val="0"/>
              </a:spcBef>
            </a:pPr>
            <a:r>
              <a:rPr lang="en-US" b="true" sz="7500">
                <a:solidFill>
                  <a:srgbClr val="FFFFFF"/>
                </a:solidFill>
                <a:latin typeface="Public Sans Bold"/>
                <a:ea typeface="Public Sans Bold"/>
                <a:cs typeface="Public Sans Bold"/>
                <a:sym typeface="Public Sans Bold"/>
              </a:rPr>
              <a:t>3.24 min</a:t>
            </a:r>
          </a:p>
        </p:txBody>
      </p:sp>
      <p:sp>
        <p:nvSpPr>
          <p:cNvPr name="TextBox 14" id="14"/>
          <p:cNvSpPr txBox="true"/>
          <p:nvPr/>
        </p:nvSpPr>
        <p:spPr>
          <a:xfrm rot="0">
            <a:off x="11868535" y="3548952"/>
            <a:ext cx="4233389" cy="1304925"/>
          </a:xfrm>
          <a:prstGeom prst="rect">
            <a:avLst/>
          </a:prstGeom>
        </p:spPr>
        <p:txBody>
          <a:bodyPr anchor="t" rtlCol="false" tIns="0" lIns="0" bIns="0" rIns="0">
            <a:spAutoFit/>
          </a:bodyPr>
          <a:lstStyle/>
          <a:p>
            <a:pPr algn="ctr" marL="0" indent="0" lvl="0">
              <a:lnSpc>
                <a:spcPts val="10500"/>
              </a:lnSpc>
              <a:spcBef>
                <a:spcPct val="0"/>
              </a:spcBef>
            </a:pPr>
            <a:r>
              <a:rPr lang="en-US" b="true" sz="7500">
                <a:solidFill>
                  <a:srgbClr val="FFFFFF"/>
                </a:solidFill>
                <a:latin typeface="Public Sans Bold"/>
                <a:ea typeface="Public Sans Bold"/>
                <a:cs typeface="Public Sans Bold"/>
                <a:sym typeface="Public Sans Bold"/>
              </a:rPr>
              <a:t>2.49 min</a:t>
            </a:r>
          </a:p>
        </p:txBody>
      </p:sp>
      <p:sp>
        <p:nvSpPr>
          <p:cNvPr name="TextBox 15" id="15"/>
          <p:cNvSpPr txBox="true"/>
          <p:nvPr/>
        </p:nvSpPr>
        <p:spPr>
          <a:xfrm rot="0">
            <a:off x="1781331" y="5935979"/>
            <a:ext cx="4759227" cy="3322321"/>
          </a:xfrm>
          <a:prstGeom prst="rect">
            <a:avLst/>
          </a:prstGeom>
        </p:spPr>
        <p:txBody>
          <a:bodyPr anchor="t" rtlCol="false" tIns="0" lIns="0" bIns="0" rIns="0">
            <a:spAutoFit/>
          </a:bodyPr>
          <a:lstStyle/>
          <a:p>
            <a:pPr algn="l" marL="0" indent="0" lvl="0">
              <a:lnSpc>
                <a:spcPts val="3779"/>
              </a:lnSpc>
              <a:spcBef>
                <a:spcPct val="0"/>
              </a:spcBef>
            </a:pPr>
            <a:r>
              <a:rPr lang="en-US" sz="2699">
                <a:solidFill>
                  <a:srgbClr val="FFFFFF"/>
                </a:solidFill>
                <a:latin typeface="Public Sans"/>
                <a:ea typeface="Public Sans"/>
                <a:cs typeface="Public Sans"/>
                <a:sym typeface="Public Sans"/>
              </a:rPr>
              <a:t>Participants were able to explore and navigate through the prototype with ease. The fast completion time indicates a smooth and intuitive interface, especially for first-time users.</a:t>
            </a:r>
          </a:p>
        </p:txBody>
      </p:sp>
      <p:sp>
        <p:nvSpPr>
          <p:cNvPr name="TextBox 16" id="16"/>
          <p:cNvSpPr txBox="true"/>
          <p:nvPr/>
        </p:nvSpPr>
        <p:spPr>
          <a:xfrm rot="0">
            <a:off x="6764387" y="5935979"/>
            <a:ext cx="4759227" cy="3322321"/>
          </a:xfrm>
          <a:prstGeom prst="rect">
            <a:avLst/>
          </a:prstGeom>
        </p:spPr>
        <p:txBody>
          <a:bodyPr anchor="t" rtlCol="false" tIns="0" lIns="0" bIns="0" rIns="0">
            <a:spAutoFit/>
          </a:bodyPr>
          <a:lstStyle/>
          <a:p>
            <a:pPr algn="l" marL="0" indent="0" lvl="0">
              <a:lnSpc>
                <a:spcPts val="3779"/>
              </a:lnSpc>
              <a:spcBef>
                <a:spcPct val="0"/>
              </a:spcBef>
            </a:pPr>
            <a:r>
              <a:rPr lang="en-US" sz="2699">
                <a:solidFill>
                  <a:srgbClr val="FFFFFF"/>
                </a:solidFill>
                <a:latin typeface="Public Sans"/>
                <a:ea typeface="Public Sans"/>
                <a:cs typeface="Public Sans"/>
                <a:sym typeface="Public Sans"/>
              </a:rPr>
              <a:t>Users were able to interact with various calculators quickly and accurately. This shows that the core function of the application was straightforward and user-friendly.</a:t>
            </a:r>
          </a:p>
        </p:txBody>
      </p:sp>
      <p:sp>
        <p:nvSpPr>
          <p:cNvPr name="TextBox 17" id="17"/>
          <p:cNvSpPr txBox="true"/>
          <p:nvPr/>
        </p:nvSpPr>
        <p:spPr>
          <a:xfrm rot="0">
            <a:off x="11869711" y="5935979"/>
            <a:ext cx="4782024" cy="3322321"/>
          </a:xfrm>
          <a:prstGeom prst="rect">
            <a:avLst/>
          </a:prstGeom>
        </p:spPr>
        <p:txBody>
          <a:bodyPr anchor="t" rtlCol="false" tIns="0" lIns="0" bIns="0" rIns="0">
            <a:spAutoFit/>
          </a:bodyPr>
          <a:lstStyle/>
          <a:p>
            <a:pPr algn="l" marL="0" indent="0" lvl="0">
              <a:lnSpc>
                <a:spcPts val="3779"/>
              </a:lnSpc>
              <a:spcBef>
                <a:spcPct val="0"/>
              </a:spcBef>
            </a:pPr>
            <a:r>
              <a:rPr lang="en-US" sz="2699">
                <a:solidFill>
                  <a:srgbClr val="FFFFFF"/>
                </a:solidFill>
                <a:latin typeface="Public Sans"/>
                <a:ea typeface="Public Sans"/>
                <a:cs typeface="Public Sans"/>
                <a:sym typeface="Public Sans"/>
              </a:rPr>
              <a:t>Users managed to adjust preferences in the settings panel efficiently. This suggests that personalization options were clear and accessible within the time limit.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0">
            <a:off x="11214200" y="290830"/>
            <a:ext cx="2875752" cy="2985209"/>
          </a:xfrm>
          <a:custGeom>
            <a:avLst/>
            <a:gdLst/>
            <a:ahLst/>
            <a:cxnLst/>
            <a:rect r="r" b="b" t="t" l="l"/>
            <a:pathLst>
              <a:path h="2985209" w="2875752">
                <a:moveTo>
                  <a:pt x="0" y="0"/>
                </a:moveTo>
                <a:lnTo>
                  <a:pt x="2875751" y="0"/>
                </a:lnTo>
                <a:lnTo>
                  <a:pt x="2875751" y="2985209"/>
                </a:lnTo>
                <a:lnTo>
                  <a:pt x="0" y="2985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08942">
            <a:off x="10149405" y="1621577"/>
            <a:ext cx="3854033" cy="3651696"/>
          </a:xfrm>
          <a:custGeom>
            <a:avLst/>
            <a:gdLst/>
            <a:ahLst/>
            <a:cxnLst/>
            <a:rect r="r" b="b" t="t" l="l"/>
            <a:pathLst>
              <a:path h="3651696" w="3854033">
                <a:moveTo>
                  <a:pt x="0" y="0"/>
                </a:moveTo>
                <a:lnTo>
                  <a:pt x="3854032" y="0"/>
                </a:lnTo>
                <a:lnTo>
                  <a:pt x="3854032" y="3651696"/>
                </a:lnTo>
                <a:lnTo>
                  <a:pt x="0" y="3651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885825"/>
            <a:ext cx="15827031" cy="1236345"/>
          </a:xfrm>
          <a:prstGeom prst="rect">
            <a:avLst/>
          </a:prstGeom>
        </p:spPr>
        <p:txBody>
          <a:bodyPr anchor="t" rtlCol="false" tIns="0" lIns="0" bIns="0" rIns="0">
            <a:spAutoFit/>
          </a:bodyPr>
          <a:lstStyle/>
          <a:p>
            <a:pPr algn="l" marL="0" indent="0" lvl="0">
              <a:lnSpc>
                <a:spcPts val="10080"/>
              </a:lnSpc>
              <a:spcBef>
                <a:spcPct val="0"/>
              </a:spcBef>
            </a:pPr>
            <a:r>
              <a:rPr lang="en-US" b="true" sz="7200">
                <a:solidFill>
                  <a:srgbClr val="5050CB"/>
                </a:solidFill>
                <a:latin typeface="Public Sans Bold"/>
                <a:ea typeface="Public Sans Bold"/>
                <a:cs typeface="Public Sans Bold"/>
                <a:sym typeface="Public Sans Bold"/>
              </a:rPr>
              <a:t>HEURISTICS EVALUATION</a:t>
            </a:r>
          </a:p>
        </p:txBody>
      </p:sp>
      <p:sp>
        <p:nvSpPr>
          <p:cNvPr name="TextBox 5" id="5"/>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grpSp>
        <p:nvGrpSpPr>
          <p:cNvPr name="Group 6" id="6"/>
          <p:cNvGrpSpPr/>
          <p:nvPr/>
        </p:nvGrpSpPr>
        <p:grpSpPr>
          <a:xfrm rot="0">
            <a:off x="1028700" y="2842892"/>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31005" y="0"/>
                  </a:moveTo>
                  <a:lnTo>
                    <a:pt x="4243721" y="0"/>
                  </a:lnTo>
                  <a:cubicBezTo>
                    <a:pt x="4251944" y="0"/>
                    <a:pt x="4259830" y="3267"/>
                    <a:pt x="4265645" y="9081"/>
                  </a:cubicBezTo>
                  <a:cubicBezTo>
                    <a:pt x="4271459" y="14896"/>
                    <a:pt x="4274726" y="22782"/>
                    <a:pt x="4274726" y="31005"/>
                  </a:cubicBezTo>
                  <a:lnTo>
                    <a:pt x="4274726" y="2136462"/>
                  </a:lnTo>
                  <a:cubicBezTo>
                    <a:pt x="4274726" y="2144685"/>
                    <a:pt x="4271459" y="2152571"/>
                    <a:pt x="4265645" y="2158386"/>
                  </a:cubicBezTo>
                  <a:cubicBezTo>
                    <a:pt x="4259830" y="2164200"/>
                    <a:pt x="4251944" y="2167467"/>
                    <a:pt x="4243721" y="2167467"/>
                  </a:cubicBezTo>
                  <a:lnTo>
                    <a:pt x="31005" y="2167467"/>
                  </a:lnTo>
                  <a:cubicBezTo>
                    <a:pt x="22782" y="2167467"/>
                    <a:pt x="14896" y="2164200"/>
                    <a:pt x="9081" y="2158386"/>
                  </a:cubicBezTo>
                  <a:cubicBezTo>
                    <a:pt x="3267" y="2152571"/>
                    <a:pt x="0" y="2144685"/>
                    <a:pt x="0" y="2136462"/>
                  </a:cubicBezTo>
                  <a:lnTo>
                    <a:pt x="0" y="31005"/>
                  </a:lnTo>
                  <a:cubicBezTo>
                    <a:pt x="0" y="22782"/>
                    <a:pt x="3267" y="14896"/>
                    <a:pt x="9081" y="9081"/>
                  </a:cubicBezTo>
                  <a:cubicBezTo>
                    <a:pt x="14896" y="3267"/>
                    <a:pt x="22782" y="0"/>
                    <a:pt x="31005" y="0"/>
                  </a:cubicBezTo>
                  <a:close/>
                </a:path>
              </a:pathLst>
            </a:custGeom>
            <a:solidFill>
              <a:srgbClr val="6E68E8"/>
            </a:solidFill>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533400" y="3371225"/>
            <a:ext cx="14817631" cy="3925571"/>
          </a:xfrm>
          <a:prstGeom prst="rect">
            <a:avLst/>
          </a:prstGeom>
        </p:spPr>
        <p:txBody>
          <a:bodyPr anchor="t" rtlCol="false" tIns="0" lIns="0" bIns="0" rIns="0">
            <a:spAutoFit/>
          </a:bodyPr>
          <a:lstStyle/>
          <a:p>
            <a:pPr algn="l" marL="0" indent="0" lvl="0">
              <a:lnSpc>
                <a:spcPts val="5179"/>
              </a:lnSpc>
              <a:spcBef>
                <a:spcPct val="0"/>
              </a:spcBef>
            </a:pPr>
            <a:r>
              <a:rPr lang="en-US" sz="3699">
                <a:solidFill>
                  <a:srgbClr val="FFFFFF"/>
                </a:solidFill>
                <a:latin typeface="Public Sans"/>
                <a:ea typeface="Public Sans"/>
                <a:cs typeface="Public Sans"/>
                <a:sym typeface="Public Sans"/>
              </a:rPr>
              <a:t>Overall, the prototype successfully adhered to most of the usability heuristics, receiving mostly scores of </a:t>
            </a:r>
            <a:r>
              <a:rPr lang="en-US" b="true" sz="3699">
                <a:solidFill>
                  <a:srgbClr val="FFFFFF"/>
                </a:solidFill>
                <a:latin typeface="Public Sans Bold"/>
                <a:ea typeface="Public Sans Bold"/>
                <a:cs typeface="Public Sans Bold"/>
                <a:sym typeface="Public Sans Bold"/>
              </a:rPr>
              <a:t>4</a:t>
            </a:r>
            <a:r>
              <a:rPr lang="en-US" sz="3699">
                <a:solidFill>
                  <a:srgbClr val="FFFFFF"/>
                </a:solidFill>
                <a:latin typeface="Public Sans"/>
                <a:ea typeface="Public Sans"/>
                <a:cs typeface="Public Sans"/>
                <a:sym typeface="Public Sans"/>
              </a:rPr>
              <a:t> and </a:t>
            </a:r>
            <a:r>
              <a:rPr lang="en-US" b="true" sz="3699">
                <a:solidFill>
                  <a:srgbClr val="FFFFFF"/>
                </a:solidFill>
                <a:latin typeface="Public Sans Bold"/>
                <a:ea typeface="Public Sans Bold"/>
                <a:cs typeface="Public Sans Bold"/>
                <a:sym typeface="Public Sans Bold"/>
              </a:rPr>
              <a:t>5</a:t>
            </a:r>
            <a:r>
              <a:rPr lang="en-US" sz="3699">
                <a:solidFill>
                  <a:srgbClr val="FFFFFF"/>
                </a:solidFill>
                <a:latin typeface="Public Sans"/>
                <a:ea typeface="Public Sans"/>
                <a:cs typeface="Public Sans"/>
                <a:sym typeface="Public Sans"/>
              </a:rPr>
              <a:t> across all criteria. Areas such as Match Between the System and the Real World, Consistency and Standards, and Recognition Rather Than Recall stood out with consistently high ratings, indicating that users found the interface intuitive, consistent, and easy to recognize.</a:t>
            </a:r>
          </a:p>
        </p:txBody>
      </p:sp>
      <p:sp>
        <p:nvSpPr>
          <p:cNvPr name="TextBox 10" id="10"/>
          <p:cNvSpPr txBox="true"/>
          <p:nvPr/>
        </p:nvSpPr>
        <p:spPr>
          <a:xfrm rot="0">
            <a:off x="3335813" y="7696846"/>
            <a:ext cx="10754139" cy="2901605"/>
          </a:xfrm>
          <a:prstGeom prst="rect">
            <a:avLst/>
          </a:prstGeom>
        </p:spPr>
        <p:txBody>
          <a:bodyPr anchor="t" rtlCol="false" tIns="0" lIns="0" bIns="0" rIns="0">
            <a:spAutoFit/>
          </a:bodyPr>
          <a:lstStyle/>
          <a:p>
            <a:pPr algn="l" marL="0" indent="0" lvl="0">
              <a:lnSpc>
                <a:spcPts val="3869"/>
              </a:lnSpc>
              <a:spcBef>
                <a:spcPct val="0"/>
              </a:spcBef>
            </a:pPr>
            <a:r>
              <a:rPr lang="en-US" sz="2763">
                <a:solidFill>
                  <a:srgbClr val="FFFFFF"/>
                </a:solidFill>
                <a:latin typeface="Public Sans"/>
                <a:ea typeface="Public Sans"/>
                <a:cs typeface="Public Sans"/>
                <a:sym typeface="Public Sans"/>
              </a:rPr>
              <a:t>However, one area that may still need further refinement is Error Prevention, which received a slightly lower score (3) in one instance. This suggests that while the system has some preventative features in place, improvements can still be made to ensure users avoid common mistakes more effectively.</a:t>
            </a:r>
          </a:p>
          <a:p>
            <a:pPr algn="l" marL="0" indent="0" lvl="0">
              <a:lnSpc>
                <a:spcPts val="386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0">
            <a:off x="11214200" y="290830"/>
            <a:ext cx="2875752" cy="2985209"/>
          </a:xfrm>
          <a:custGeom>
            <a:avLst/>
            <a:gdLst/>
            <a:ahLst/>
            <a:cxnLst/>
            <a:rect r="r" b="b" t="t" l="l"/>
            <a:pathLst>
              <a:path h="2985209" w="2875752">
                <a:moveTo>
                  <a:pt x="0" y="0"/>
                </a:moveTo>
                <a:lnTo>
                  <a:pt x="2875751" y="0"/>
                </a:lnTo>
                <a:lnTo>
                  <a:pt x="2875751" y="2985209"/>
                </a:lnTo>
                <a:lnTo>
                  <a:pt x="0" y="2985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08942">
            <a:off x="10149405" y="1621577"/>
            <a:ext cx="3854033" cy="3651696"/>
          </a:xfrm>
          <a:custGeom>
            <a:avLst/>
            <a:gdLst/>
            <a:ahLst/>
            <a:cxnLst/>
            <a:rect r="r" b="b" t="t" l="l"/>
            <a:pathLst>
              <a:path h="3651696" w="3854033">
                <a:moveTo>
                  <a:pt x="0" y="0"/>
                </a:moveTo>
                <a:lnTo>
                  <a:pt x="3854032" y="0"/>
                </a:lnTo>
                <a:lnTo>
                  <a:pt x="3854032" y="3651696"/>
                </a:lnTo>
                <a:lnTo>
                  <a:pt x="0" y="3651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2842892"/>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31005" y="0"/>
                  </a:moveTo>
                  <a:lnTo>
                    <a:pt x="4243721" y="0"/>
                  </a:lnTo>
                  <a:cubicBezTo>
                    <a:pt x="4251944" y="0"/>
                    <a:pt x="4259830" y="3267"/>
                    <a:pt x="4265645" y="9081"/>
                  </a:cubicBezTo>
                  <a:cubicBezTo>
                    <a:pt x="4271459" y="14896"/>
                    <a:pt x="4274726" y="22782"/>
                    <a:pt x="4274726" y="31005"/>
                  </a:cubicBezTo>
                  <a:lnTo>
                    <a:pt x="4274726" y="2136462"/>
                  </a:lnTo>
                  <a:cubicBezTo>
                    <a:pt x="4274726" y="2144685"/>
                    <a:pt x="4271459" y="2152571"/>
                    <a:pt x="4265645" y="2158386"/>
                  </a:cubicBezTo>
                  <a:cubicBezTo>
                    <a:pt x="4259830" y="2164200"/>
                    <a:pt x="4251944" y="2167467"/>
                    <a:pt x="4243721" y="2167467"/>
                  </a:cubicBezTo>
                  <a:lnTo>
                    <a:pt x="31005" y="2167467"/>
                  </a:lnTo>
                  <a:cubicBezTo>
                    <a:pt x="22782" y="2167467"/>
                    <a:pt x="14896" y="2164200"/>
                    <a:pt x="9081" y="2158386"/>
                  </a:cubicBezTo>
                  <a:cubicBezTo>
                    <a:pt x="3267" y="2152571"/>
                    <a:pt x="0" y="2144685"/>
                    <a:pt x="0" y="2136462"/>
                  </a:cubicBezTo>
                  <a:lnTo>
                    <a:pt x="0" y="31005"/>
                  </a:lnTo>
                  <a:cubicBezTo>
                    <a:pt x="0" y="22782"/>
                    <a:pt x="3267" y="14896"/>
                    <a:pt x="9081" y="9081"/>
                  </a:cubicBezTo>
                  <a:cubicBezTo>
                    <a:pt x="14896" y="3267"/>
                    <a:pt x="22782" y="0"/>
                    <a:pt x="31005" y="0"/>
                  </a:cubicBezTo>
                  <a:close/>
                </a:path>
              </a:pathLst>
            </a:custGeom>
            <a:solidFill>
              <a:srgbClr val="6E68E8"/>
            </a:solidFill>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481790" y="3631439"/>
            <a:ext cx="5823507" cy="5823507"/>
          </a:xfrm>
          <a:custGeom>
            <a:avLst/>
            <a:gdLst/>
            <a:ahLst/>
            <a:cxnLst/>
            <a:rect r="r" b="b" t="t" l="l"/>
            <a:pathLst>
              <a:path h="5823507" w="5823507">
                <a:moveTo>
                  <a:pt x="0" y="0"/>
                </a:moveTo>
                <a:lnTo>
                  <a:pt x="5823507" y="0"/>
                </a:lnTo>
                <a:lnTo>
                  <a:pt x="5823507" y="5823507"/>
                </a:lnTo>
                <a:lnTo>
                  <a:pt x="0" y="5823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885825"/>
            <a:ext cx="15827031" cy="1236345"/>
          </a:xfrm>
          <a:prstGeom prst="rect">
            <a:avLst/>
          </a:prstGeom>
        </p:spPr>
        <p:txBody>
          <a:bodyPr anchor="t" rtlCol="false" tIns="0" lIns="0" bIns="0" rIns="0">
            <a:spAutoFit/>
          </a:bodyPr>
          <a:lstStyle/>
          <a:p>
            <a:pPr algn="l" marL="0" indent="0" lvl="0">
              <a:lnSpc>
                <a:spcPts val="10080"/>
              </a:lnSpc>
              <a:spcBef>
                <a:spcPct val="0"/>
              </a:spcBef>
            </a:pPr>
            <a:r>
              <a:rPr lang="en-US" b="true" sz="7200">
                <a:solidFill>
                  <a:srgbClr val="5050CB"/>
                </a:solidFill>
                <a:latin typeface="Public Sans Bold"/>
                <a:ea typeface="Public Sans Bold"/>
                <a:cs typeface="Public Sans Bold"/>
                <a:sym typeface="Public Sans Bold"/>
              </a:rPr>
              <a:t>SURVEY AND FEEDBACK</a:t>
            </a:r>
          </a:p>
        </p:txBody>
      </p:sp>
      <p:sp>
        <p:nvSpPr>
          <p:cNvPr name="TextBox 9" id="9"/>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
        <p:nvSpPr>
          <p:cNvPr name="TextBox 10" id="10"/>
          <p:cNvSpPr txBox="true"/>
          <p:nvPr/>
        </p:nvSpPr>
        <p:spPr>
          <a:xfrm rot="0">
            <a:off x="1402773" y="4817918"/>
            <a:ext cx="6347937" cy="1725274"/>
          </a:xfrm>
          <a:prstGeom prst="rect">
            <a:avLst/>
          </a:prstGeom>
        </p:spPr>
        <p:txBody>
          <a:bodyPr anchor="t" rtlCol="false" tIns="0" lIns="0" bIns="0" rIns="0">
            <a:spAutoFit/>
          </a:bodyPr>
          <a:lstStyle/>
          <a:p>
            <a:pPr algn="ctr">
              <a:lnSpc>
                <a:spcPts val="6902"/>
              </a:lnSpc>
            </a:pPr>
            <a:r>
              <a:rPr lang="en-US" sz="4930" b="true">
                <a:solidFill>
                  <a:srgbClr val="FFFFFF"/>
                </a:solidFill>
                <a:latin typeface="Public Sans Bold"/>
                <a:ea typeface="Public Sans Bold"/>
                <a:cs typeface="Public Sans Bold"/>
                <a:sym typeface="Public Sans Bold"/>
              </a:rPr>
              <a:t>Average Mean of the </a:t>
            </a:r>
          </a:p>
          <a:p>
            <a:pPr algn="ctr" marL="0" indent="0" lvl="0">
              <a:lnSpc>
                <a:spcPts val="6902"/>
              </a:lnSpc>
              <a:spcBef>
                <a:spcPct val="0"/>
              </a:spcBef>
            </a:pPr>
            <a:r>
              <a:rPr lang="en-US" b="true" sz="4930">
                <a:solidFill>
                  <a:srgbClr val="FFFFFF"/>
                </a:solidFill>
                <a:latin typeface="Public Sans Bold"/>
                <a:ea typeface="Public Sans Bold"/>
                <a:cs typeface="Public Sans Bold"/>
                <a:sym typeface="Public Sans Bold"/>
              </a:rPr>
              <a:t>Survey Questions</a:t>
            </a:r>
          </a:p>
        </p:txBody>
      </p:sp>
      <p:sp>
        <p:nvSpPr>
          <p:cNvPr name="TextBox 11" id="11"/>
          <p:cNvSpPr txBox="true"/>
          <p:nvPr/>
        </p:nvSpPr>
        <p:spPr>
          <a:xfrm rot="0">
            <a:off x="1844728" y="3247400"/>
            <a:ext cx="5464028" cy="1675293"/>
          </a:xfrm>
          <a:prstGeom prst="rect">
            <a:avLst/>
          </a:prstGeom>
        </p:spPr>
        <p:txBody>
          <a:bodyPr anchor="t" rtlCol="false" tIns="0" lIns="0" bIns="0" rIns="0">
            <a:spAutoFit/>
          </a:bodyPr>
          <a:lstStyle/>
          <a:p>
            <a:pPr algn="ctr" marL="0" indent="0" lvl="0">
              <a:lnSpc>
                <a:spcPts val="13552"/>
              </a:lnSpc>
              <a:spcBef>
                <a:spcPct val="0"/>
              </a:spcBef>
            </a:pPr>
            <a:r>
              <a:rPr lang="en-US" b="true" sz="9680">
                <a:solidFill>
                  <a:srgbClr val="FFFFFF"/>
                </a:solidFill>
                <a:latin typeface="Public Sans Bold"/>
                <a:ea typeface="Public Sans Bold"/>
                <a:cs typeface="Public Sans Bold"/>
                <a:sym typeface="Public Sans Bold"/>
              </a:rPr>
              <a:t>4.92</a:t>
            </a:r>
          </a:p>
        </p:txBody>
      </p:sp>
      <p:sp>
        <p:nvSpPr>
          <p:cNvPr name="TextBox 12" id="12"/>
          <p:cNvSpPr txBox="true"/>
          <p:nvPr/>
        </p:nvSpPr>
        <p:spPr>
          <a:xfrm rot="0">
            <a:off x="2042687" y="6808453"/>
            <a:ext cx="5068110" cy="3036602"/>
          </a:xfrm>
          <a:prstGeom prst="rect">
            <a:avLst/>
          </a:prstGeom>
        </p:spPr>
        <p:txBody>
          <a:bodyPr anchor="t" rtlCol="false" tIns="0" lIns="0" bIns="0" rIns="0">
            <a:spAutoFit/>
          </a:bodyPr>
          <a:lstStyle/>
          <a:p>
            <a:pPr algn="l">
              <a:lnSpc>
                <a:spcPts val="4025"/>
              </a:lnSpc>
            </a:pPr>
            <a:r>
              <a:rPr lang="en-US" sz="2875">
                <a:solidFill>
                  <a:srgbClr val="FFFFFF"/>
                </a:solidFill>
                <a:latin typeface="Public Sans"/>
                <a:ea typeface="Public Sans"/>
                <a:cs typeface="Public Sans"/>
                <a:sym typeface="Public Sans"/>
              </a:rPr>
              <a:t>The survey result shows that the prototype is at an</a:t>
            </a:r>
          </a:p>
          <a:p>
            <a:pPr algn="l">
              <a:lnSpc>
                <a:spcPts val="4025"/>
              </a:lnSpc>
            </a:pPr>
            <a:r>
              <a:rPr lang="en-US" sz="2875">
                <a:solidFill>
                  <a:srgbClr val="FFFFFF"/>
                </a:solidFill>
                <a:latin typeface="Public Sans"/>
                <a:ea typeface="Public Sans"/>
                <a:cs typeface="Public Sans"/>
                <a:sym typeface="Public Sans"/>
              </a:rPr>
              <a:t>Acceptable Interpretation. This means that the</a:t>
            </a:r>
          </a:p>
          <a:p>
            <a:pPr algn="l" marL="0" indent="0" lvl="0">
              <a:lnSpc>
                <a:spcPts val="4025"/>
              </a:lnSpc>
              <a:spcBef>
                <a:spcPct val="0"/>
              </a:spcBef>
            </a:pPr>
            <a:r>
              <a:rPr lang="en-US" sz="2875">
                <a:solidFill>
                  <a:srgbClr val="FFFFFF"/>
                </a:solidFill>
                <a:latin typeface="Public Sans"/>
                <a:ea typeface="Public Sans"/>
                <a:cs typeface="Public Sans"/>
                <a:sym typeface="Public Sans"/>
              </a:rPr>
              <a:t>prototype is successful in terms of design and usability.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0">
            <a:off x="11214200" y="290830"/>
            <a:ext cx="2875752" cy="2985209"/>
          </a:xfrm>
          <a:custGeom>
            <a:avLst/>
            <a:gdLst/>
            <a:ahLst/>
            <a:cxnLst/>
            <a:rect r="r" b="b" t="t" l="l"/>
            <a:pathLst>
              <a:path h="2985209" w="2875752">
                <a:moveTo>
                  <a:pt x="0" y="0"/>
                </a:moveTo>
                <a:lnTo>
                  <a:pt x="2875751" y="0"/>
                </a:lnTo>
                <a:lnTo>
                  <a:pt x="2875751" y="2985209"/>
                </a:lnTo>
                <a:lnTo>
                  <a:pt x="0" y="2985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08942">
            <a:off x="10149405" y="1621577"/>
            <a:ext cx="3854033" cy="3651696"/>
          </a:xfrm>
          <a:custGeom>
            <a:avLst/>
            <a:gdLst/>
            <a:ahLst/>
            <a:cxnLst/>
            <a:rect r="r" b="b" t="t" l="l"/>
            <a:pathLst>
              <a:path h="3651696" w="3854033">
                <a:moveTo>
                  <a:pt x="0" y="0"/>
                </a:moveTo>
                <a:lnTo>
                  <a:pt x="3854032" y="0"/>
                </a:lnTo>
                <a:lnTo>
                  <a:pt x="3854032" y="3651696"/>
                </a:lnTo>
                <a:lnTo>
                  <a:pt x="0" y="3651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2842892"/>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31005" y="0"/>
                  </a:moveTo>
                  <a:lnTo>
                    <a:pt x="4243721" y="0"/>
                  </a:lnTo>
                  <a:cubicBezTo>
                    <a:pt x="4251944" y="0"/>
                    <a:pt x="4259830" y="3267"/>
                    <a:pt x="4265645" y="9081"/>
                  </a:cubicBezTo>
                  <a:cubicBezTo>
                    <a:pt x="4271459" y="14896"/>
                    <a:pt x="4274726" y="22782"/>
                    <a:pt x="4274726" y="31005"/>
                  </a:cubicBezTo>
                  <a:lnTo>
                    <a:pt x="4274726" y="2136462"/>
                  </a:lnTo>
                  <a:cubicBezTo>
                    <a:pt x="4274726" y="2144685"/>
                    <a:pt x="4271459" y="2152571"/>
                    <a:pt x="4265645" y="2158386"/>
                  </a:cubicBezTo>
                  <a:cubicBezTo>
                    <a:pt x="4259830" y="2164200"/>
                    <a:pt x="4251944" y="2167467"/>
                    <a:pt x="4243721" y="2167467"/>
                  </a:cubicBezTo>
                  <a:lnTo>
                    <a:pt x="31005" y="2167467"/>
                  </a:lnTo>
                  <a:cubicBezTo>
                    <a:pt x="22782" y="2167467"/>
                    <a:pt x="14896" y="2164200"/>
                    <a:pt x="9081" y="2158386"/>
                  </a:cubicBezTo>
                  <a:cubicBezTo>
                    <a:pt x="3267" y="2152571"/>
                    <a:pt x="0" y="2144685"/>
                    <a:pt x="0" y="2136462"/>
                  </a:cubicBezTo>
                  <a:lnTo>
                    <a:pt x="0" y="31005"/>
                  </a:lnTo>
                  <a:cubicBezTo>
                    <a:pt x="0" y="22782"/>
                    <a:pt x="3267" y="14896"/>
                    <a:pt x="9081" y="9081"/>
                  </a:cubicBezTo>
                  <a:cubicBezTo>
                    <a:pt x="14896" y="3267"/>
                    <a:pt x="22782" y="0"/>
                    <a:pt x="31005" y="0"/>
                  </a:cubicBezTo>
                  <a:close/>
                </a:path>
              </a:pathLst>
            </a:custGeom>
            <a:solidFill>
              <a:srgbClr val="6E68E8"/>
            </a:solidFill>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885825"/>
            <a:ext cx="15827031" cy="1236345"/>
          </a:xfrm>
          <a:prstGeom prst="rect">
            <a:avLst/>
          </a:prstGeom>
        </p:spPr>
        <p:txBody>
          <a:bodyPr anchor="t" rtlCol="false" tIns="0" lIns="0" bIns="0" rIns="0">
            <a:spAutoFit/>
          </a:bodyPr>
          <a:lstStyle/>
          <a:p>
            <a:pPr algn="l" marL="0" indent="0" lvl="0">
              <a:lnSpc>
                <a:spcPts val="10080"/>
              </a:lnSpc>
              <a:spcBef>
                <a:spcPct val="0"/>
              </a:spcBef>
            </a:pPr>
            <a:r>
              <a:rPr lang="en-US" b="true" sz="7200">
                <a:solidFill>
                  <a:srgbClr val="5050CB"/>
                </a:solidFill>
                <a:latin typeface="Public Sans Bold"/>
                <a:ea typeface="Public Sans Bold"/>
                <a:cs typeface="Public Sans Bold"/>
                <a:sym typeface="Public Sans Bold"/>
              </a:rPr>
              <a:t>SURVEY AND FEEDBACK</a:t>
            </a:r>
          </a:p>
        </p:txBody>
      </p:sp>
      <p:sp>
        <p:nvSpPr>
          <p:cNvPr name="TextBox 8" id="8"/>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
        <p:nvSpPr>
          <p:cNvPr name="TextBox 9" id="9"/>
          <p:cNvSpPr txBox="true"/>
          <p:nvPr/>
        </p:nvSpPr>
        <p:spPr>
          <a:xfrm rot="0">
            <a:off x="1519743" y="3352175"/>
            <a:ext cx="4195627" cy="669329"/>
          </a:xfrm>
          <a:prstGeom prst="rect">
            <a:avLst/>
          </a:prstGeom>
        </p:spPr>
        <p:txBody>
          <a:bodyPr anchor="t" rtlCol="false" tIns="0" lIns="0" bIns="0" rIns="0">
            <a:spAutoFit/>
          </a:bodyPr>
          <a:lstStyle/>
          <a:p>
            <a:pPr algn="ctr" marL="0" indent="0" lvl="0">
              <a:lnSpc>
                <a:spcPts val="5300"/>
              </a:lnSpc>
              <a:spcBef>
                <a:spcPct val="0"/>
              </a:spcBef>
            </a:pPr>
            <a:r>
              <a:rPr lang="en-US" b="true" sz="3785">
                <a:solidFill>
                  <a:srgbClr val="FFFFFF"/>
                </a:solidFill>
                <a:latin typeface="Public Sans Bold"/>
                <a:ea typeface="Public Sans Bold"/>
                <a:cs typeface="Public Sans Bold"/>
                <a:sym typeface="Public Sans Bold"/>
              </a:rPr>
              <a:t>FEEDBACK 1</a:t>
            </a:r>
          </a:p>
        </p:txBody>
      </p:sp>
      <p:sp>
        <p:nvSpPr>
          <p:cNvPr name="TextBox 10" id="10"/>
          <p:cNvSpPr txBox="true"/>
          <p:nvPr/>
        </p:nvSpPr>
        <p:spPr>
          <a:xfrm rot="0">
            <a:off x="1655525" y="4278367"/>
            <a:ext cx="4059845" cy="3293195"/>
          </a:xfrm>
          <a:prstGeom prst="rect">
            <a:avLst/>
          </a:prstGeom>
        </p:spPr>
        <p:txBody>
          <a:bodyPr anchor="t" rtlCol="false" tIns="0" lIns="0" bIns="0" rIns="0">
            <a:spAutoFit/>
          </a:bodyPr>
          <a:lstStyle/>
          <a:p>
            <a:pPr algn="l">
              <a:lnSpc>
                <a:spcPts val="3746"/>
              </a:lnSpc>
            </a:pPr>
            <a:r>
              <a:rPr lang="en-US" sz="2675">
                <a:solidFill>
                  <a:srgbClr val="FFFFFF"/>
                </a:solidFill>
                <a:latin typeface="Public Sans"/>
                <a:ea typeface="Public Sans"/>
                <a:cs typeface="Public Sans"/>
                <a:sym typeface="Public Sans"/>
              </a:rPr>
              <a:t>Some users mentioned that a few calculators were unfamiliar.</a:t>
            </a:r>
          </a:p>
          <a:p>
            <a:pPr algn="l" marL="0" indent="0" lvl="0">
              <a:lnSpc>
                <a:spcPts val="3746"/>
              </a:lnSpc>
              <a:spcBef>
                <a:spcPct val="0"/>
              </a:spcBef>
            </a:pPr>
            <a:r>
              <a:rPr lang="en-US" sz="2675">
                <a:solidFill>
                  <a:srgbClr val="FFFFFF"/>
                </a:solidFill>
                <a:latin typeface="Public Sans"/>
                <a:ea typeface="Public Sans"/>
                <a:cs typeface="Public Sans"/>
                <a:sym typeface="Public Sans"/>
              </a:rPr>
              <a:t> It was suggested to add brief descriptions explaining what each calculator is for.</a:t>
            </a:r>
          </a:p>
        </p:txBody>
      </p:sp>
      <p:sp>
        <p:nvSpPr>
          <p:cNvPr name="TextBox 11" id="11"/>
          <p:cNvSpPr txBox="true"/>
          <p:nvPr/>
        </p:nvSpPr>
        <p:spPr>
          <a:xfrm rot="0">
            <a:off x="7008726" y="3352175"/>
            <a:ext cx="4195627" cy="669329"/>
          </a:xfrm>
          <a:prstGeom prst="rect">
            <a:avLst/>
          </a:prstGeom>
        </p:spPr>
        <p:txBody>
          <a:bodyPr anchor="t" rtlCol="false" tIns="0" lIns="0" bIns="0" rIns="0">
            <a:spAutoFit/>
          </a:bodyPr>
          <a:lstStyle/>
          <a:p>
            <a:pPr algn="ctr" marL="0" indent="0" lvl="0">
              <a:lnSpc>
                <a:spcPts val="5300"/>
              </a:lnSpc>
              <a:spcBef>
                <a:spcPct val="0"/>
              </a:spcBef>
            </a:pPr>
            <a:r>
              <a:rPr lang="en-US" b="true" sz="3785">
                <a:solidFill>
                  <a:srgbClr val="FFFFFF"/>
                </a:solidFill>
                <a:latin typeface="Public Sans Bold"/>
                <a:ea typeface="Public Sans Bold"/>
                <a:cs typeface="Public Sans Bold"/>
                <a:sym typeface="Public Sans Bold"/>
              </a:rPr>
              <a:t>FEEDBACK 2</a:t>
            </a:r>
          </a:p>
        </p:txBody>
      </p:sp>
      <p:sp>
        <p:nvSpPr>
          <p:cNvPr name="TextBox 12" id="12"/>
          <p:cNvSpPr txBox="true"/>
          <p:nvPr/>
        </p:nvSpPr>
        <p:spPr>
          <a:xfrm rot="0">
            <a:off x="7181239" y="4278367"/>
            <a:ext cx="4059845" cy="2821194"/>
          </a:xfrm>
          <a:prstGeom prst="rect">
            <a:avLst/>
          </a:prstGeom>
        </p:spPr>
        <p:txBody>
          <a:bodyPr anchor="t" rtlCol="false" tIns="0" lIns="0" bIns="0" rIns="0">
            <a:spAutoFit/>
          </a:bodyPr>
          <a:lstStyle/>
          <a:p>
            <a:pPr algn="l" marL="0" indent="0" lvl="0">
              <a:lnSpc>
                <a:spcPts val="3746"/>
              </a:lnSpc>
              <a:spcBef>
                <a:spcPct val="0"/>
              </a:spcBef>
            </a:pPr>
            <a:r>
              <a:rPr lang="en-US" sz="2675">
                <a:solidFill>
                  <a:srgbClr val="FFFFFF"/>
                </a:solidFill>
                <a:latin typeface="Public Sans"/>
                <a:ea typeface="Public Sans"/>
                <a:cs typeface="Public Sans"/>
                <a:sym typeface="Public Sans"/>
              </a:rPr>
              <a:t>While the interface was generally praised, one suggestion was to improve the visual design to make it more appealing.</a:t>
            </a:r>
          </a:p>
        </p:txBody>
      </p:sp>
      <p:sp>
        <p:nvSpPr>
          <p:cNvPr name="TextBox 13" id="13"/>
          <p:cNvSpPr txBox="true"/>
          <p:nvPr/>
        </p:nvSpPr>
        <p:spPr>
          <a:xfrm rot="0">
            <a:off x="12496015" y="3352175"/>
            <a:ext cx="4195627" cy="669329"/>
          </a:xfrm>
          <a:prstGeom prst="rect">
            <a:avLst/>
          </a:prstGeom>
        </p:spPr>
        <p:txBody>
          <a:bodyPr anchor="t" rtlCol="false" tIns="0" lIns="0" bIns="0" rIns="0">
            <a:spAutoFit/>
          </a:bodyPr>
          <a:lstStyle/>
          <a:p>
            <a:pPr algn="ctr" marL="0" indent="0" lvl="0">
              <a:lnSpc>
                <a:spcPts val="5300"/>
              </a:lnSpc>
              <a:spcBef>
                <a:spcPct val="0"/>
              </a:spcBef>
            </a:pPr>
            <a:r>
              <a:rPr lang="en-US" b="true" sz="3785">
                <a:solidFill>
                  <a:srgbClr val="FFFFFF"/>
                </a:solidFill>
                <a:latin typeface="Public Sans Bold"/>
                <a:ea typeface="Public Sans Bold"/>
                <a:cs typeface="Public Sans Bold"/>
                <a:sym typeface="Public Sans Bold"/>
              </a:rPr>
              <a:t>FEEDBACK 3</a:t>
            </a:r>
          </a:p>
        </p:txBody>
      </p:sp>
      <p:sp>
        <p:nvSpPr>
          <p:cNvPr name="TextBox 14" id="14"/>
          <p:cNvSpPr txBox="true"/>
          <p:nvPr/>
        </p:nvSpPr>
        <p:spPr>
          <a:xfrm rot="0">
            <a:off x="12708411" y="4278367"/>
            <a:ext cx="4059845" cy="3293195"/>
          </a:xfrm>
          <a:prstGeom prst="rect">
            <a:avLst/>
          </a:prstGeom>
        </p:spPr>
        <p:txBody>
          <a:bodyPr anchor="t" rtlCol="false" tIns="0" lIns="0" bIns="0" rIns="0">
            <a:spAutoFit/>
          </a:bodyPr>
          <a:lstStyle/>
          <a:p>
            <a:pPr algn="l">
              <a:lnSpc>
                <a:spcPts val="3746"/>
              </a:lnSpc>
            </a:pPr>
            <a:r>
              <a:rPr lang="en-US" sz="2675">
                <a:solidFill>
                  <a:srgbClr val="FFFFFF"/>
                </a:solidFill>
                <a:latin typeface="Public Sans"/>
                <a:ea typeface="Public Sans"/>
                <a:cs typeface="Public Sans"/>
                <a:sym typeface="Public Sans"/>
              </a:rPr>
              <a:t>A few users requested the addition of shortcut keys and</a:t>
            </a:r>
          </a:p>
          <a:p>
            <a:pPr algn="l" marL="0" indent="0" lvl="0">
              <a:lnSpc>
                <a:spcPts val="3746"/>
              </a:lnSpc>
              <a:spcBef>
                <a:spcPct val="0"/>
              </a:spcBef>
            </a:pPr>
            <a:r>
              <a:rPr lang="en-US" sz="2675">
                <a:solidFill>
                  <a:srgbClr val="FFFFFF"/>
                </a:solidFill>
                <a:latin typeface="Public Sans"/>
                <a:ea typeface="Public Sans"/>
                <a:cs typeface="Public Sans"/>
                <a:sym typeface="Public Sans"/>
              </a:rPr>
              <a:t>history tracking features for ease of access and reviewing previous calculations.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true" rot="0">
            <a:off x="-787038" y="-580547"/>
            <a:ext cx="3631477" cy="3534637"/>
          </a:xfrm>
          <a:custGeom>
            <a:avLst/>
            <a:gdLst/>
            <a:ahLst/>
            <a:cxnLst/>
            <a:rect r="r" b="b" t="t" l="l"/>
            <a:pathLst>
              <a:path h="3534637" w="3631477">
                <a:moveTo>
                  <a:pt x="0" y="3534637"/>
                </a:moveTo>
                <a:lnTo>
                  <a:pt x="3631476" y="3534637"/>
                </a:lnTo>
                <a:lnTo>
                  <a:pt x="3631476" y="0"/>
                </a:lnTo>
                <a:lnTo>
                  <a:pt x="0" y="0"/>
                </a:lnTo>
                <a:lnTo>
                  <a:pt x="0" y="35346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10982">
            <a:off x="14681991" y="6799844"/>
            <a:ext cx="4342797" cy="4114800"/>
          </a:xfrm>
          <a:custGeom>
            <a:avLst/>
            <a:gdLst/>
            <a:ahLst/>
            <a:cxnLst/>
            <a:rect r="r" b="b" t="t" l="l"/>
            <a:pathLst>
              <a:path h="4114800" w="4342797">
                <a:moveTo>
                  <a:pt x="0" y="0"/>
                </a:moveTo>
                <a:lnTo>
                  <a:pt x="4342797" y="0"/>
                </a:lnTo>
                <a:lnTo>
                  <a:pt x="434279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22903" y="885825"/>
            <a:ext cx="12842194" cy="1236345"/>
          </a:xfrm>
          <a:prstGeom prst="rect">
            <a:avLst/>
          </a:prstGeom>
        </p:spPr>
        <p:txBody>
          <a:bodyPr anchor="t" rtlCol="false" tIns="0" lIns="0" bIns="0" rIns="0">
            <a:spAutoFit/>
          </a:bodyPr>
          <a:lstStyle/>
          <a:p>
            <a:pPr algn="ctr" marL="0" indent="0" lvl="0">
              <a:lnSpc>
                <a:spcPts val="10080"/>
              </a:lnSpc>
              <a:spcBef>
                <a:spcPct val="0"/>
              </a:spcBef>
            </a:pPr>
            <a:r>
              <a:rPr lang="en-US" b="true" sz="7200">
                <a:solidFill>
                  <a:srgbClr val="2A7DD8"/>
                </a:solidFill>
                <a:latin typeface="Public Sans Bold"/>
                <a:ea typeface="Public Sans Bold"/>
                <a:cs typeface="Public Sans Bold"/>
                <a:sym typeface="Public Sans Bold"/>
              </a:rPr>
              <a:t>Conclusion</a:t>
            </a:r>
          </a:p>
        </p:txBody>
      </p:sp>
      <p:sp>
        <p:nvSpPr>
          <p:cNvPr name="TextBox 5" id="5"/>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
        <p:nvSpPr>
          <p:cNvPr name="TextBox 6" id="6"/>
          <p:cNvSpPr txBox="true"/>
          <p:nvPr/>
        </p:nvSpPr>
        <p:spPr>
          <a:xfrm rot="0">
            <a:off x="861090" y="2836942"/>
            <a:ext cx="16565820" cy="6382765"/>
          </a:xfrm>
          <a:prstGeom prst="rect">
            <a:avLst/>
          </a:prstGeom>
        </p:spPr>
        <p:txBody>
          <a:bodyPr anchor="t" rtlCol="false" tIns="0" lIns="0" bIns="0" rIns="0">
            <a:spAutoFit/>
          </a:bodyPr>
          <a:lstStyle/>
          <a:p>
            <a:pPr algn="ctr">
              <a:lnSpc>
                <a:spcPts val="5632"/>
              </a:lnSpc>
            </a:pPr>
            <a:r>
              <a:rPr lang="en-US" sz="3200" b="true">
                <a:solidFill>
                  <a:srgbClr val="6E68E8"/>
                </a:solidFill>
                <a:latin typeface="Public Sans Bold"/>
                <a:ea typeface="Public Sans Bold"/>
                <a:cs typeface="Public Sans Bold"/>
                <a:sym typeface="Public Sans Bold"/>
              </a:rPr>
              <a:t>From our user feedback, we concluded that the app performs very well in terms of usability and user satisfaction. Most users rated all key aspects highly, especially ease of use, accuracy, and customization options. The results confirmed that CalcBox successfully reduces the need to search for multiple calculators online, fulfilling its goal of centralizing a wide variety of calculators into a single, intuitive platform. Although some users mentioned minor improvements like enhancing visual design or adding descriptions for lesser-known calculators, the overall feedback was positive, and no critical usability issues or functional errors were reported.</a:t>
            </a:r>
          </a:p>
          <a:p>
            <a:pPr algn="ctr">
              <a:lnSpc>
                <a:spcPts val="5632"/>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5584413">
            <a:off x="-979567" y="-481965"/>
            <a:ext cx="4342797" cy="4114800"/>
          </a:xfrm>
          <a:custGeom>
            <a:avLst/>
            <a:gdLst/>
            <a:ahLst/>
            <a:cxnLst/>
            <a:rect r="r" b="b" t="t" l="l"/>
            <a:pathLst>
              <a:path h="4114800" w="4342797">
                <a:moveTo>
                  <a:pt x="0" y="0"/>
                </a:moveTo>
                <a:lnTo>
                  <a:pt x="4342797" y="0"/>
                </a:lnTo>
                <a:lnTo>
                  <a:pt x="434279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85267">
            <a:off x="15003210" y="7740056"/>
            <a:ext cx="3963924" cy="4114800"/>
          </a:xfrm>
          <a:custGeom>
            <a:avLst/>
            <a:gdLst/>
            <a:ahLst/>
            <a:cxnLst/>
            <a:rect r="r" b="b" t="t" l="l"/>
            <a:pathLst>
              <a:path h="4114800" w="3963924">
                <a:moveTo>
                  <a:pt x="0" y="0"/>
                </a:moveTo>
                <a:lnTo>
                  <a:pt x="3963924" y="0"/>
                </a:lnTo>
                <a:lnTo>
                  <a:pt x="396392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058945" y="2601650"/>
            <a:ext cx="3897877" cy="3931847"/>
            <a:chOff x="0" y="0"/>
            <a:chExt cx="1023204" cy="1032121"/>
          </a:xfrm>
        </p:grpSpPr>
        <p:sp>
          <p:nvSpPr>
            <p:cNvPr name="Freeform 5" id="5"/>
            <p:cNvSpPr/>
            <p:nvPr/>
          </p:nvSpPr>
          <p:spPr>
            <a:xfrm flipH="false" flipV="false" rot="0">
              <a:off x="0" y="0"/>
              <a:ext cx="1023204" cy="1032121"/>
            </a:xfrm>
            <a:custGeom>
              <a:avLst/>
              <a:gdLst/>
              <a:ahLst/>
              <a:cxnLst/>
              <a:rect r="r" b="b" t="t" l="l"/>
              <a:pathLst>
                <a:path h="1032121" w="1023204">
                  <a:moveTo>
                    <a:pt x="0" y="0"/>
                  </a:moveTo>
                  <a:lnTo>
                    <a:pt x="1023204" y="0"/>
                  </a:lnTo>
                  <a:lnTo>
                    <a:pt x="1023204" y="1032121"/>
                  </a:lnTo>
                  <a:lnTo>
                    <a:pt x="0" y="1032121"/>
                  </a:lnTo>
                  <a:close/>
                </a:path>
              </a:pathLst>
            </a:custGeom>
            <a:blipFill>
              <a:blip r:embed="rId6"/>
              <a:stretch>
                <a:fillRect l="-36389" t="-23888" r="-38301" b="-49293"/>
              </a:stretch>
            </a:blipFill>
          </p:spPr>
        </p:sp>
      </p:grpSp>
      <p:grpSp>
        <p:nvGrpSpPr>
          <p:cNvPr name="Group 6" id="6"/>
          <p:cNvGrpSpPr/>
          <p:nvPr/>
        </p:nvGrpSpPr>
        <p:grpSpPr>
          <a:xfrm rot="0">
            <a:off x="7207332" y="2601650"/>
            <a:ext cx="3899443" cy="3931847"/>
            <a:chOff x="0" y="0"/>
            <a:chExt cx="1023615" cy="1032121"/>
          </a:xfrm>
        </p:grpSpPr>
        <p:sp>
          <p:nvSpPr>
            <p:cNvPr name="Freeform 7" id="7"/>
            <p:cNvSpPr/>
            <p:nvPr/>
          </p:nvSpPr>
          <p:spPr>
            <a:xfrm flipH="false" flipV="false" rot="0">
              <a:off x="0" y="0"/>
              <a:ext cx="1023615" cy="1032121"/>
            </a:xfrm>
            <a:custGeom>
              <a:avLst/>
              <a:gdLst/>
              <a:ahLst/>
              <a:cxnLst/>
              <a:rect r="r" b="b" t="t" l="l"/>
              <a:pathLst>
                <a:path h="1032121" w="1023615">
                  <a:moveTo>
                    <a:pt x="0" y="0"/>
                  </a:moveTo>
                  <a:lnTo>
                    <a:pt x="1023615" y="0"/>
                  </a:lnTo>
                  <a:lnTo>
                    <a:pt x="1023615" y="1032121"/>
                  </a:lnTo>
                  <a:lnTo>
                    <a:pt x="0" y="1032121"/>
                  </a:lnTo>
                  <a:close/>
                </a:path>
              </a:pathLst>
            </a:custGeom>
            <a:blipFill>
              <a:blip r:embed="rId7"/>
              <a:stretch>
                <a:fillRect l="0" t="-1850" r="0" b="-1850"/>
              </a:stretch>
            </a:blipFill>
          </p:spPr>
        </p:sp>
      </p:grpSp>
      <p:grpSp>
        <p:nvGrpSpPr>
          <p:cNvPr name="Group 8" id="8"/>
          <p:cNvGrpSpPr/>
          <p:nvPr/>
        </p:nvGrpSpPr>
        <p:grpSpPr>
          <a:xfrm rot="0">
            <a:off x="11355718" y="2601650"/>
            <a:ext cx="3873337" cy="3931847"/>
            <a:chOff x="0" y="0"/>
            <a:chExt cx="1016762" cy="1032121"/>
          </a:xfrm>
        </p:grpSpPr>
        <p:sp>
          <p:nvSpPr>
            <p:cNvPr name="Freeform 9" id="9"/>
            <p:cNvSpPr/>
            <p:nvPr/>
          </p:nvSpPr>
          <p:spPr>
            <a:xfrm flipH="false" flipV="false" rot="0">
              <a:off x="0" y="0"/>
              <a:ext cx="1016762" cy="1032121"/>
            </a:xfrm>
            <a:custGeom>
              <a:avLst/>
              <a:gdLst/>
              <a:ahLst/>
              <a:cxnLst/>
              <a:rect r="r" b="b" t="t" l="l"/>
              <a:pathLst>
                <a:path h="1032121" w="1016762">
                  <a:moveTo>
                    <a:pt x="0" y="0"/>
                  </a:moveTo>
                  <a:lnTo>
                    <a:pt x="1016762" y="0"/>
                  </a:lnTo>
                  <a:lnTo>
                    <a:pt x="1016762" y="1032121"/>
                  </a:lnTo>
                  <a:lnTo>
                    <a:pt x="0" y="1032121"/>
                  </a:lnTo>
                  <a:close/>
                </a:path>
              </a:pathLst>
            </a:custGeom>
            <a:blipFill>
              <a:blip r:embed="rId8"/>
              <a:stretch>
                <a:fillRect l="-34769" t="-15785" r="-31569" b="-38450"/>
              </a:stretch>
            </a:blipFill>
          </p:spPr>
        </p:sp>
      </p:grpSp>
      <p:sp>
        <p:nvSpPr>
          <p:cNvPr name="TextBox 10" id="10"/>
          <p:cNvSpPr txBox="true"/>
          <p:nvPr/>
        </p:nvSpPr>
        <p:spPr>
          <a:xfrm rot="0">
            <a:off x="3184895" y="6634467"/>
            <a:ext cx="3587345" cy="326207"/>
          </a:xfrm>
          <a:prstGeom prst="rect">
            <a:avLst/>
          </a:prstGeom>
        </p:spPr>
        <p:txBody>
          <a:bodyPr anchor="t" rtlCol="false" tIns="0" lIns="0" bIns="0" rIns="0">
            <a:spAutoFit/>
          </a:bodyPr>
          <a:lstStyle/>
          <a:p>
            <a:pPr algn="ctr" marL="0" indent="0" lvl="0">
              <a:lnSpc>
                <a:spcPts val="2661"/>
              </a:lnSpc>
              <a:spcBef>
                <a:spcPct val="0"/>
              </a:spcBef>
            </a:pPr>
            <a:r>
              <a:rPr lang="en-US" b="true" sz="1901">
                <a:solidFill>
                  <a:srgbClr val="1D92E5"/>
                </a:solidFill>
                <a:latin typeface="Gotham Bold"/>
                <a:ea typeface="Gotham Bold"/>
                <a:cs typeface="Gotham Bold"/>
                <a:sym typeface="Gotham Bold"/>
              </a:rPr>
              <a:t>Eugene Andreu J. Cuello</a:t>
            </a:r>
          </a:p>
        </p:txBody>
      </p:sp>
      <p:sp>
        <p:nvSpPr>
          <p:cNvPr name="TextBox 11" id="11"/>
          <p:cNvSpPr txBox="true"/>
          <p:nvPr/>
        </p:nvSpPr>
        <p:spPr>
          <a:xfrm rot="0">
            <a:off x="7333281" y="6634467"/>
            <a:ext cx="3546268" cy="326207"/>
          </a:xfrm>
          <a:prstGeom prst="rect">
            <a:avLst/>
          </a:prstGeom>
        </p:spPr>
        <p:txBody>
          <a:bodyPr anchor="t" rtlCol="false" tIns="0" lIns="0" bIns="0" rIns="0">
            <a:spAutoFit/>
          </a:bodyPr>
          <a:lstStyle/>
          <a:p>
            <a:pPr algn="ctr" marL="0" indent="0" lvl="0">
              <a:lnSpc>
                <a:spcPts val="2661"/>
              </a:lnSpc>
              <a:spcBef>
                <a:spcPct val="0"/>
              </a:spcBef>
            </a:pPr>
            <a:r>
              <a:rPr lang="en-US" b="true" sz="1901">
                <a:solidFill>
                  <a:srgbClr val="1D92E5"/>
                </a:solidFill>
                <a:latin typeface="Gotham Bold"/>
                <a:ea typeface="Gotham Bold"/>
                <a:cs typeface="Gotham Bold"/>
                <a:sym typeface="Gotham Bold"/>
              </a:rPr>
              <a:t>Izzy Mari C. Monteverde</a:t>
            </a:r>
          </a:p>
        </p:txBody>
      </p:sp>
      <p:sp>
        <p:nvSpPr>
          <p:cNvPr name="TextBox 12" id="12"/>
          <p:cNvSpPr txBox="true"/>
          <p:nvPr/>
        </p:nvSpPr>
        <p:spPr>
          <a:xfrm rot="0">
            <a:off x="11481667" y="6634467"/>
            <a:ext cx="3647544" cy="326207"/>
          </a:xfrm>
          <a:prstGeom prst="rect">
            <a:avLst/>
          </a:prstGeom>
        </p:spPr>
        <p:txBody>
          <a:bodyPr anchor="t" rtlCol="false" tIns="0" lIns="0" bIns="0" rIns="0">
            <a:spAutoFit/>
          </a:bodyPr>
          <a:lstStyle/>
          <a:p>
            <a:pPr algn="ctr" marL="0" indent="0" lvl="0">
              <a:lnSpc>
                <a:spcPts val="2661"/>
              </a:lnSpc>
              <a:spcBef>
                <a:spcPct val="0"/>
              </a:spcBef>
            </a:pPr>
            <a:r>
              <a:rPr lang="en-US" b="true" sz="1901">
                <a:solidFill>
                  <a:srgbClr val="1D92E5"/>
                </a:solidFill>
                <a:latin typeface="Gotham Bold"/>
                <a:ea typeface="Gotham Bold"/>
                <a:cs typeface="Gotham Bold"/>
                <a:sym typeface="Gotham Bold"/>
              </a:rPr>
              <a:t>Jasper B. Ajias</a:t>
            </a:r>
          </a:p>
        </p:txBody>
      </p:sp>
      <p:sp>
        <p:nvSpPr>
          <p:cNvPr name="TextBox 13" id="13"/>
          <p:cNvSpPr txBox="true"/>
          <p:nvPr/>
        </p:nvSpPr>
        <p:spPr>
          <a:xfrm rot="0">
            <a:off x="2265357" y="885825"/>
            <a:ext cx="13286477" cy="1236345"/>
          </a:xfrm>
          <a:prstGeom prst="rect">
            <a:avLst/>
          </a:prstGeom>
        </p:spPr>
        <p:txBody>
          <a:bodyPr anchor="t" rtlCol="false" tIns="0" lIns="0" bIns="0" rIns="0">
            <a:spAutoFit/>
          </a:bodyPr>
          <a:lstStyle/>
          <a:p>
            <a:pPr algn="ctr" marL="0" indent="0" lvl="0">
              <a:lnSpc>
                <a:spcPts val="10080"/>
              </a:lnSpc>
              <a:spcBef>
                <a:spcPct val="0"/>
              </a:spcBef>
            </a:pPr>
            <a:r>
              <a:rPr lang="en-US" b="true" sz="7200">
                <a:solidFill>
                  <a:srgbClr val="6E68E8"/>
                </a:solidFill>
                <a:latin typeface="Public Sans Bold"/>
                <a:ea typeface="Public Sans Bold"/>
                <a:cs typeface="Public Sans Bold"/>
                <a:sym typeface="Public Sans Bold"/>
              </a:rPr>
              <a:t>Members</a:t>
            </a:r>
          </a:p>
        </p:txBody>
      </p:sp>
      <p:sp>
        <p:nvSpPr>
          <p:cNvPr name="AutoShape 14" id="14"/>
          <p:cNvSpPr/>
          <p:nvPr/>
        </p:nvSpPr>
        <p:spPr>
          <a:xfrm flipH="true">
            <a:off x="11231246" y="2801455"/>
            <a:ext cx="0" cy="5930307"/>
          </a:xfrm>
          <a:prstGeom prst="line">
            <a:avLst/>
          </a:prstGeom>
          <a:ln cap="flat" w="19050">
            <a:solidFill>
              <a:srgbClr val="2A7DD8"/>
            </a:solidFill>
            <a:prstDash val="solid"/>
            <a:headEnd type="none" len="sm" w="sm"/>
            <a:tailEnd type="none" len="sm" w="sm"/>
          </a:ln>
        </p:spPr>
      </p:sp>
      <p:sp>
        <p:nvSpPr>
          <p:cNvPr name="AutoShape 15" id="15"/>
          <p:cNvSpPr/>
          <p:nvPr/>
        </p:nvSpPr>
        <p:spPr>
          <a:xfrm flipH="true">
            <a:off x="7083507" y="2801455"/>
            <a:ext cx="0" cy="5930307"/>
          </a:xfrm>
          <a:prstGeom prst="line">
            <a:avLst/>
          </a:prstGeom>
          <a:ln cap="flat" w="19050">
            <a:solidFill>
              <a:srgbClr val="2A7DD8"/>
            </a:solidFill>
            <a:prstDash val="solid"/>
            <a:headEnd type="none" len="sm" w="sm"/>
            <a:tailEnd type="none" len="sm" w="sm"/>
          </a:ln>
        </p:spPr>
      </p:sp>
      <p:sp>
        <p:nvSpPr>
          <p:cNvPr name="TextBox 16" id="16"/>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0">
            <a:off x="495270"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563130" y="1028700"/>
            <a:ext cx="8229600" cy="8229600"/>
          </a:xfrm>
          <a:custGeom>
            <a:avLst/>
            <a:gdLst/>
            <a:ahLst/>
            <a:cxnLst/>
            <a:rect r="r" b="b" t="t" l="l"/>
            <a:pathLst>
              <a:path h="8229600" w="8229600">
                <a:moveTo>
                  <a:pt x="8229600" y="0"/>
                </a:moveTo>
                <a:lnTo>
                  <a:pt x="0" y="0"/>
                </a:lnTo>
                <a:lnTo>
                  <a:pt x="0" y="8229600"/>
                </a:lnTo>
                <a:lnTo>
                  <a:pt x="8229600" y="8229600"/>
                </a:lnTo>
                <a:lnTo>
                  <a:pt x="822960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71519" y="4000598"/>
            <a:ext cx="14744962" cy="2057204"/>
          </a:xfrm>
          <a:prstGeom prst="rect">
            <a:avLst/>
          </a:prstGeom>
        </p:spPr>
        <p:txBody>
          <a:bodyPr anchor="t" rtlCol="false" tIns="0" lIns="0" bIns="0" rIns="0">
            <a:spAutoFit/>
          </a:bodyPr>
          <a:lstStyle/>
          <a:p>
            <a:pPr algn="ctr" marL="0" indent="0" lvl="0">
              <a:lnSpc>
                <a:spcPts val="16810"/>
              </a:lnSpc>
            </a:pPr>
            <a:r>
              <a:rPr lang="en-US" b="true" sz="12007">
                <a:solidFill>
                  <a:srgbClr val="5050CB"/>
                </a:solidFill>
                <a:latin typeface="Cy Grotesk Key Bold"/>
                <a:ea typeface="Cy Grotesk Key Bold"/>
                <a:cs typeface="Cy Grotesk Key Bold"/>
                <a:sym typeface="Cy Grotesk Key Bold"/>
              </a:rPr>
              <a:t>Thank You</a:t>
            </a:r>
          </a:p>
        </p:txBody>
      </p:sp>
      <p:sp>
        <p:nvSpPr>
          <p:cNvPr name="TextBox 5" id="5"/>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856" y="2311668"/>
            <a:ext cx="5061178" cy="4795466"/>
          </a:xfrm>
          <a:custGeom>
            <a:avLst/>
            <a:gdLst/>
            <a:ahLst/>
            <a:cxnLst/>
            <a:rect r="r" b="b" t="t" l="l"/>
            <a:pathLst>
              <a:path h="4795466" w="5061178">
                <a:moveTo>
                  <a:pt x="0" y="0"/>
                </a:moveTo>
                <a:lnTo>
                  <a:pt x="5061178" y="0"/>
                </a:lnTo>
                <a:lnTo>
                  <a:pt x="5061178" y="4795466"/>
                </a:lnTo>
                <a:lnTo>
                  <a:pt x="0" y="4795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75744">
            <a:off x="4901292" y="3415674"/>
            <a:ext cx="4202877" cy="4090800"/>
          </a:xfrm>
          <a:custGeom>
            <a:avLst/>
            <a:gdLst/>
            <a:ahLst/>
            <a:cxnLst/>
            <a:rect r="r" b="b" t="t" l="l"/>
            <a:pathLst>
              <a:path h="4090800" w="4202877">
                <a:moveTo>
                  <a:pt x="0" y="0"/>
                </a:moveTo>
                <a:lnTo>
                  <a:pt x="4202876" y="0"/>
                </a:lnTo>
                <a:lnTo>
                  <a:pt x="4202876" y="4090800"/>
                </a:lnTo>
                <a:lnTo>
                  <a:pt x="0" y="409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520733" y="3040304"/>
            <a:ext cx="3877216" cy="387721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129790" y="0"/>
                  </a:moveTo>
                  <a:lnTo>
                    <a:pt x="683010" y="0"/>
                  </a:lnTo>
                  <a:cubicBezTo>
                    <a:pt x="717432" y="0"/>
                    <a:pt x="750445" y="13674"/>
                    <a:pt x="774785" y="38015"/>
                  </a:cubicBezTo>
                  <a:cubicBezTo>
                    <a:pt x="799126" y="62355"/>
                    <a:pt x="812800" y="95368"/>
                    <a:pt x="812800" y="129790"/>
                  </a:cubicBezTo>
                  <a:lnTo>
                    <a:pt x="812800" y="683010"/>
                  </a:lnTo>
                  <a:cubicBezTo>
                    <a:pt x="812800" y="717432"/>
                    <a:pt x="799126" y="750445"/>
                    <a:pt x="774785" y="774785"/>
                  </a:cubicBezTo>
                  <a:cubicBezTo>
                    <a:pt x="750445" y="799126"/>
                    <a:pt x="717432" y="812800"/>
                    <a:pt x="683010" y="812800"/>
                  </a:cubicBezTo>
                  <a:lnTo>
                    <a:pt x="129790" y="812800"/>
                  </a:lnTo>
                  <a:cubicBezTo>
                    <a:pt x="95368" y="812800"/>
                    <a:pt x="62355" y="799126"/>
                    <a:pt x="38015" y="774785"/>
                  </a:cubicBezTo>
                  <a:cubicBezTo>
                    <a:pt x="13674" y="750445"/>
                    <a:pt x="0" y="717432"/>
                    <a:pt x="0" y="683010"/>
                  </a:cubicBezTo>
                  <a:lnTo>
                    <a:pt x="0" y="129790"/>
                  </a:lnTo>
                  <a:cubicBezTo>
                    <a:pt x="0" y="95368"/>
                    <a:pt x="13674" y="62355"/>
                    <a:pt x="38015" y="38015"/>
                  </a:cubicBezTo>
                  <a:cubicBezTo>
                    <a:pt x="62355" y="13674"/>
                    <a:pt x="95368" y="0"/>
                    <a:pt x="129790" y="0"/>
                  </a:cubicBezTo>
                  <a:close/>
                </a:path>
              </a:pathLst>
            </a:custGeom>
            <a:blipFill>
              <a:blip r:embed="rId6"/>
              <a:stretch>
                <a:fillRect l="0" t="-2061" r="0" b="-2061"/>
              </a:stretch>
            </a:blipFill>
          </p:spPr>
        </p:sp>
      </p:grpSp>
      <p:sp>
        <p:nvSpPr>
          <p:cNvPr name="TextBox 6" id="6"/>
          <p:cNvSpPr txBox="true"/>
          <p:nvPr/>
        </p:nvSpPr>
        <p:spPr>
          <a:xfrm rot="0">
            <a:off x="8197086" y="2922764"/>
            <a:ext cx="10510251" cy="995680"/>
          </a:xfrm>
          <a:prstGeom prst="rect">
            <a:avLst/>
          </a:prstGeom>
        </p:spPr>
        <p:txBody>
          <a:bodyPr anchor="t" rtlCol="false" tIns="0" lIns="0" bIns="0" rIns="0">
            <a:spAutoFit/>
          </a:bodyPr>
          <a:lstStyle/>
          <a:p>
            <a:pPr algn="ctr" marL="0" indent="0" lvl="0">
              <a:lnSpc>
                <a:spcPts val="8119"/>
              </a:lnSpc>
              <a:spcBef>
                <a:spcPct val="0"/>
              </a:spcBef>
            </a:pPr>
            <a:r>
              <a:rPr lang="en-US" b="true" sz="5799">
                <a:solidFill>
                  <a:srgbClr val="6E68E8"/>
                </a:solidFill>
                <a:latin typeface="Public Sans Bold"/>
                <a:ea typeface="Public Sans Bold"/>
                <a:cs typeface="Public Sans Bold"/>
                <a:sym typeface="Public Sans Bold"/>
              </a:rPr>
              <a:t>Presentation Content</a:t>
            </a:r>
          </a:p>
        </p:txBody>
      </p:sp>
      <p:sp>
        <p:nvSpPr>
          <p:cNvPr name="TextBox 7" id="7"/>
          <p:cNvSpPr txBox="true"/>
          <p:nvPr/>
        </p:nvSpPr>
        <p:spPr>
          <a:xfrm rot="0">
            <a:off x="9614778" y="4042013"/>
            <a:ext cx="7674867" cy="3207923"/>
          </a:xfrm>
          <a:prstGeom prst="rect">
            <a:avLst/>
          </a:prstGeom>
        </p:spPr>
        <p:txBody>
          <a:bodyPr anchor="t" rtlCol="false" tIns="0" lIns="0" bIns="0" rIns="0">
            <a:spAutoFit/>
          </a:bodyPr>
          <a:lstStyle/>
          <a:p>
            <a:pPr algn="l" marL="696689" indent="-348344" lvl="1">
              <a:lnSpc>
                <a:spcPts val="5163"/>
              </a:lnSpc>
              <a:buFont typeface="Arial"/>
              <a:buChar char="•"/>
            </a:pPr>
            <a:r>
              <a:rPr lang="en-US" b="true" sz="3226">
                <a:solidFill>
                  <a:srgbClr val="A75AF6"/>
                </a:solidFill>
                <a:latin typeface="Public Sans Bold"/>
                <a:ea typeface="Public Sans Bold"/>
                <a:cs typeface="Public Sans Bold"/>
                <a:sym typeface="Public Sans Bold"/>
              </a:rPr>
              <a:t>Motivation</a:t>
            </a:r>
            <a:r>
              <a:rPr lang="en-US" sz="3226">
                <a:solidFill>
                  <a:srgbClr val="A75AF6"/>
                </a:solidFill>
                <a:latin typeface="Public Sans"/>
                <a:ea typeface="Public Sans"/>
                <a:cs typeface="Public Sans"/>
                <a:sym typeface="Public Sans"/>
              </a:rPr>
              <a:t> - The Whys</a:t>
            </a:r>
          </a:p>
          <a:p>
            <a:pPr algn="l" marL="696689" indent="-348344" lvl="1">
              <a:lnSpc>
                <a:spcPts val="5163"/>
              </a:lnSpc>
              <a:buFont typeface="Arial"/>
              <a:buChar char="•"/>
            </a:pPr>
            <a:r>
              <a:rPr lang="en-US" b="true" sz="3226">
                <a:solidFill>
                  <a:srgbClr val="A75AF6"/>
                </a:solidFill>
                <a:latin typeface="Public Sans Bold"/>
                <a:ea typeface="Public Sans Bold"/>
                <a:cs typeface="Public Sans Bold"/>
                <a:sym typeface="Public Sans Bold"/>
              </a:rPr>
              <a:t>Identifying the Problem</a:t>
            </a:r>
            <a:r>
              <a:rPr lang="en-US" sz="3226">
                <a:solidFill>
                  <a:srgbClr val="A75AF6"/>
                </a:solidFill>
                <a:latin typeface="Public Sans"/>
                <a:ea typeface="Public Sans"/>
                <a:cs typeface="Public Sans"/>
                <a:sym typeface="Public Sans"/>
              </a:rPr>
              <a:t> - The Hows</a:t>
            </a:r>
          </a:p>
          <a:p>
            <a:pPr algn="l" marL="696689" indent="-348344" lvl="1">
              <a:lnSpc>
                <a:spcPts val="5163"/>
              </a:lnSpc>
              <a:buFont typeface="Arial"/>
              <a:buChar char="•"/>
            </a:pPr>
            <a:r>
              <a:rPr lang="en-US" b="true" sz="3226">
                <a:solidFill>
                  <a:srgbClr val="A75AF6"/>
                </a:solidFill>
                <a:latin typeface="Public Sans Bold"/>
                <a:ea typeface="Public Sans Bold"/>
                <a:cs typeface="Public Sans Bold"/>
                <a:sym typeface="Public Sans Bold"/>
              </a:rPr>
              <a:t>Prototype Design</a:t>
            </a:r>
            <a:r>
              <a:rPr lang="en-US" sz="3226">
                <a:solidFill>
                  <a:srgbClr val="A75AF6"/>
                </a:solidFill>
                <a:latin typeface="Public Sans"/>
                <a:ea typeface="Public Sans"/>
                <a:cs typeface="Public Sans"/>
                <a:sym typeface="Public Sans"/>
              </a:rPr>
              <a:t> - The Looks</a:t>
            </a:r>
          </a:p>
          <a:p>
            <a:pPr algn="l" marL="696689" indent="-348344" lvl="1">
              <a:lnSpc>
                <a:spcPts val="5163"/>
              </a:lnSpc>
              <a:buFont typeface="Arial"/>
              <a:buChar char="•"/>
            </a:pPr>
            <a:r>
              <a:rPr lang="en-US" b="true" sz="3226">
                <a:solidFill>
                  <a:srgbClr val="A75AF6"/>
                </a:solidFill>
                <a:latin typeface="Public Sans Bold"/>
                <a:ea typeface="Public Sans Bold"/>
                <a:cs typeface="Public Sans Bold"/>
                <a:sym typeface="Public Sans Bold"/>
              </a:rPr>
              <a:t>Evaluation </a:t>
            </a:r>
            <a:r>
              <a:rPr lang="en-US" sz="3226">
                <a:solidFill>
                  <a:srgbClr val="A75AF6"/>
                </a:solidFill>
                <a:latin typeface="Public Sans"/>
                <a:ea typeface="Public Sans"/>
                <a:cs typeface="Public Sans"/>
                <a:sym typeface="Public Sans"/>
              </a:rPr>
              <a:t>- The Results</a:t>
            </a:r>
          </a:p>
          <a:p>
            <a:pPr algn="l" marL="696689" indent="-348344" lvl="1">
              <a:lnSpc>
                <a:spcPts val="5163"/>
              </a:lnSpc>
              <a:buFont typeface="Arial"/>
              <a:buChar char="•"/>
            </a:pPr>
            <a:r>
              <a:rPr lang="en-US" b="true" sz="3226">
                <a:solidFill>
                  <a:srgbClr val="A75AF6"/>
                </a:solidFill>
                <a:latin typeface="Public Sans Bold"/>
                <a:ea typeface="Public Sans Bold"/>
                <a:cs typeface="Public Sans Bold"/>
                <a:sym typeface="Public Sans Bold"/>
              </a:rPr>
              <a:t>Conclusion</a:t>
            </a:r>
            <a:r>
              <a:rPr lang="en-US" sz="3226">
                <a:solidFill>
                  <a:srgbClr val="A75AF6"/>
                </a:solidFill>
                <a:latin typeface="Public Sans"/>
                <a:ea typeface="Public Sans"/>
                <a:cs typeface="Public Sans"/>
                <a:sym typeface="Public Sans"/>
              </a:rPr>
              <a:t> - The Learnings</a:t>
            </a:r>
          </a:p>
        </p:txBody>
      </p:sp>
      <p:sp>
        <p:nvSpPr>
          <p:cNvPr name="TextBox 8" id="8"/>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true" rot="0">
            <a:off x="-787038" y="-580547"/>
            <a:ext cx="3631477" cy="3534637"/>
          </a:xfrm>
          <a:custGeom>
            <a:avLst/>
            <a:gdLst/>
            <a:ahLst/>
            <a:cxnLst/>
            <a:rect r="r" b="b" t="t" l="l"/>
            <a:pathLst>
              <a:path h="3534637" w="3631477">
                <a:moveTo>
                  <a:pt x="0" y="3534637"/>
                </a:moveTo>
                <a:lnTo>
                  <a:pt x="3631476" y="3534637"/>
                </a:lnTo>
                <a:lnTo>
                  <a:pt x="3631476" y="0"/>
                </a:lnTo>
                <a:lnTo>
                  <a:pt x="0" y="0"/>
                </a:lnTo>
                <a:lnTo>
                  <a:pt x="0" y="35346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10982">
            <a:off x="14703815" y="7018078"/>
            <a:ext cx="4342797" cy="4114800"/>
          </a:xfrm>
          <a:custGeom>
            <a:avLst/>
            <a:gdLst/>
            <a:ahLst/>
            <a:cxnLst/>
            <a:rect r="r" b="b" t="t" l="l"/>
            <a:pathLst>
              <a:path h="4114800" w="4342797">
                <a:moveTo>
                  <a:pt x="0" y="0"/>
                </a:moveTo>
                <a:lnTo>
                  <a:pt x="4342797" y="0"/>
                </a:lnTo>
                <a:lnTo>
                  <a:pt x="434279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61090" y="2836942"/>
            <a:ext cx="16565820" cy="4239640"/>
          </a:xfrm>
          <a:prstGeom prst="rect">
            <a:avLst/>
          </a:prstGeom>
        </p:spPr>
        <p:txBody>
          <a:bodyPr anchor="t" rtlCol="false" tIns="0" lIns="0" bIns="0" rIns="0">
            <a:spAutoFit/>
          </a:bodyPr>
          <a:lstStyle/>
          <a:p>
            <a:pPr algn="ctr">
              <a:lnSpc>
                <a:spcPts val="5632"/>
              </a:lnSpc>
            </a:pPr>
            <a:r>
              <a:rPr lang="en-US" sz="3200" b="true">
                <a:solidFill>
                  <a:srgbClr val="6E68E8"/>
                </a:solidFill>
                <a:latin typeface="Public Sans Bold"/>
                <a:ea typeface="Public Sans Bold"/>
                <a:cs typeface="Public Sans Bold"/>
                <a:sym typeface="Public Sans Bold"/>
              </a:rPr>
              <a:t>Many people often need calculators for more than just basic math, like for conversions, financial calculations, or scientific formulas. But most calculators, especially mobile ones, don’t include these built-in. Users end up searching online or using multiple apps, which wastes time and can be frustrating at some point. We wanted to solve this by creating one easy-to-use app that brings all these calculators together in one place, while also letting users personalize the app to fit their needs.</a:t>
            </a:r>
          </a:p>
        </p:txBody>
      </p:sp>
      <p:sp>
        <p:nvSpPr>
          <p:cNvPr name="Freeform 5" id="5"/>
          <p:cNvSpPr/>
          <p:nvPr/>
        </p:nvSpPr>
        <p:spPr>
          <a:xfrm flipH="false" flipV="false" rot="0">
            <a:off x="8126453" y="7627889"/>
            <a:ext cx="2035094" cy="2080487"/>
          </a:xfrm>
          <a:custGeom>
            <a:avLst/>
            <a:gdLst/>
            <a:ahLst/>
            <a:cxnLst/>
            <a:rect r="r" b="b" t="t" l="l"/>
            <a:pathLst>
              <a:path h="2080487" w="2035094">
                <a:moveTo>
                  <a:pt x="0" y="0"/>
                </a:moveTo>
                <a:lnTo>
                  <a:pt x="2035094" y="0"/>
                </a:lnTo>
                <a:lnTo>
                  <a:pt x="2035094" y="2080487"/>
                </a:lnTo>
                <a:lnTo>
                  <a:pt x="0" y="2080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722903" y="723536"/>
            <a:ext cx="12842194" cy="1285875"/>
          </a:xfrm>
          <a:prstGeom prst="rect">
            <a:avLst/>
          </a:prstGeom>
        </p:spPr>
        <p:txBody>
          <a:bodyPr anchor="t" rtlCol="false" tIns="0" lIns="0" bIns="0" rIns="0">
            <a:spAutoFit/>
          </a:bodyPr>
          <a:lstStyle/>
          <a:p>
            <a:pPr algn="ctr" marL="0" indent="0" lvl="0">
              <a:lnSpc>
                <a:spcPts val="10499"/>
              </a:lnSpc>
              <a:spcBef>
                <a:spcPct val="0"/>
              </a:spcBef>
            </a:pPr>
            <a:r>
              <a:rPr lang="en-US" b="true" sz="7499">
                <a:solidFill>
                  <a:srgbClr val="2A7DD8"/>
                </a:solidFill>
                <a:latin typeface="Public Sans Bold"/>
                <a:ea typeface="Public Sans Bold"/>
                <a:cs typeface="Public Sans Bold"/>
                <a:sym typeface="Public Sans Bold"/>
              </a:rPr>
              <a:t>Why: The Motivation</a:t>
            </a:r>
          </a:p>
        </p:txBody>
      </p:sp>
      <p:sp>
        <p:nvSpPr>
          <p:cNvPr name="TextBox 7" id="7"/>
          <p:cNvSpPr txBox="true"/>
          <p:nvPr/>
        </p:nvSpPr>
        <p:spPr>
          <a:xfrm rot="0">
            <a:off x="1028700" y="1893206"/>
            <a:ext cx="16230600" cy="573405"/>
          </a:xfrm>
          <a:prstGeom prst="rect">
            <a:avLst/>
          </a:prstGeom>
        </p:spPr>
        <p:txBody>
          <a:bodyPr anchor="t" rtlCol="false" tIns="0" lIns="0" bIns="0" rIns="0">
            <a:spAutoFit/>
          </a:bodyPr>
          <a:lstStyle/>
          <a:p>
            <a:pPr algn="ctr">
              <a:lnSpc>
                <a:spcPts val="4620"/>
              </a:lnSpc>
            </a:pPr>
            <a:r>
              <a:rPr lang="en-US" sz="3300" b="true">
                <a:solidFill>
                  <a:srgbClr val="2A7DD8"/>
                </a:solidFill>
                <a:latin typeface="Public Sans Bold"/>
                <a:ea typeface="Public Sans Bold"/>
                <a:cs typeface="Public Sans Bold"/>
                <a:sym typeface="Public Sans Bold"/>
              </a:rPr>
              <a:t>What problem did we want to solve?</a:t>
            </a:r>
          </a:p>
        </p:txBody>
      </p:sp>
      <p:sp>
        <p:nvSpPr>
          <p:cNvPr name="TextBox 8" id="8"/>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1560041">
            <a:off x="4520328" y="-1476197"/>
            <a:ext cx="4342797" cy="4114800"/>
          </a:xfrm>
          <a:custGeom>
            <a:avLst/>
            <a:gdLst/>
            <a:ahLst/>
            <a:cxnLst/>
            <a:rect r="r" b="b" t="t" l="l"/>
            <a:pathLst>
              <a:path h="4114800" w="4342797">
                <a:moveTo>
                  <a:pt x="0" y="0"/>
                </a:moveTo>
                <a:lnTo>
                  <a:pt x="4342797" y="0"/>
                </a:lnTo>
                <a:lnTo>
                  <a:pt x="434279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022">
            <a:off x="6377735" y="-1159478"/>
            <a:ext cx="4970778" cy="4376356"/>
          </a:xfrm>
          <a:custGeom>
            <a:avLst/>
            <a:gdLst/>
            <a:ahLst/>
            <a:cxnLst/>
            <a:rect r="r" b="b" t="t" l="l"/>
            <a:pathLst>
              <a:path h="4376356" w="4970778">
                <a:moveTo>
                  <a:pt x="0" y="0"/>
                </a:moveTo>
                <a:lnTo>
                  <a:pt x="4970779" y="0"/>
                </a:lnTo>
                <a:lnTo>
                  <a:pt x="4970779" y="4376356"/>
                </a:lnTo>
                <a:lnTo>
                  <a:pt x="0" y="4376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717145" y="1636964"/>
            <a:ext cx="10012079" cy="7013072"/>
            <a:chOff x="0" y="0"/>
            <a:chExt cx="2636926" cy="1847064"/>
          </a:xfrm>
        </p:grpSpPr>
        <p:sp>
          <p:nvSpPr>
            <p:cNvPr name="Freeform 5" id="5"/>
            <p:cNvSpPr/>
            <p:nvPr/>
          </p:nvSpPr>
          <p:spPr>
            <a:xfrm flipH="false" flipV="false" rot="0">
              <a:off x="0" y="0"/>
              <a:ext cx="2636926" cy="1847064"/>
            </a:xfrm>
            <a:custGeom>
              <a:avLst/>
              <a:gdLst/>
              <a:ahLst/>
              <a:cxnLst/>
              <a:rect r="r" b="b" t="t" l="l"/>
              <a:pathLst>
                <a:path h="1847064" w="2636926">
                  <a:moveTo>
                    <a:pt x="50262" y="0"/>
                  </a:moveTo>
                  <a:lnTo>
                    <a:pt x="2586664" y="0"/>
                  </a:lnTo>
                  <a:cubicBezTo>
                    <a:pt x="2599995" y="0"/>
                    <a:pt x="2612779" y="5295"/>
                    <a:pt x="2622205" y="14721"/>
                  </a:cubicBezTo>
                  <a:cubicBezTo>
                    <a:pt x="2631631" y="24147"/>
                    <a:pt x="2636926" y="36932"/>
                    <a:pt x="2636926" y="50262"/>
                  </a:cubicBezTo>
                  <a:lnTo>
                    <a:pt x="2636926" y="1796802"/>
                  </a:lnTo>
                  <a:cubicBezTo>
                    <a:pt x="2636926" y="1810133"/>
                    <a:pt x="2631631" y="1822917"/>
                    <a:pt x="2622205" y="1832343"/>
                  </a:cubicBezTo>
                  <a:cubicBezTo>
                    <a:pt x="2612779" y="1841769"/>
                    <a:pt x="2599995" y="1847064"/>
                    <a:pt x="2586664" y="1847064"/>
                  </a:cubicBezTo>
                  <a:lnTo>
                    <a:pt x="50262" y="1847064"/>
                  </a:lnTo>
                  <a:cubicBezTo>
                    <a:pt x="36932" y="1847064"/>
                    <a:pt x="24147" y="1841769"/>
                    <a:pt x="14721" y="1832343"/>
                  </a:cubicBezTo>
                  <a:cubicBezTo>
                    <a:pt x="5295" y="1822917"/>
                    <a:pt x="0" y="1810133"/>
                    <a:pt x="0" y="1796802"/>
                  </a:cubicBezTo>
                  <a:lnTo>
                    <a:pt x="0" y="50262"/>
                  </a:lnTo>
                  <a:cubicBezTo>
                    <a:pt x="0" y="36932"/>
                    <a:pt x="5295" y="24147"/>
                    <a:pt x="14721" y="14721"/>
                  </a:cubicBezTo>
                  <a:cubicBezTo>
                    <a:pt x="24147" y="5295"/>
                    <a:pt x="36932" y="0"/>
                    <a:pt x="50262" y="0"/>
                  </a:cubicBezTo>
                  <a:close/>
                </a:path>
              </a:pathLst>
            </a:custGeom>
            <a:solidFill>
              <a:srgbClr val="6E68E8"/>
            </a:solidFill>
          </p:spPr>
        </p:sp>
        <p:sp>
          <p:nvSpPr>
            <p:cNvPr name="TextBox 6" id="6"/>
            <p:cNvSpPr txBox="true"/>
            <p:nvPr/>
          </p:nvSpPr>
          <p:spPr>
            <a:xfrm>
              <a:off x="0" y="-38100"/>
              <a:ext cx="2636926" cy="188516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8217237">
            <a:off x="-223082" y="7881990"/>
            <a:ext cx="2915234" cy="2837495"/>
          </a:xfrm>
          <a:custGeom>
            <a:avLst/>
            <a:gdLst/>
            <a:ahLst/>
            <a:cxnLst/>
            <a:rect r="r" b="b" t="t" l="l"/>
            <a:pathLst>
              <a:path h="2837495" w="2915234">
                <a:moveTo>
                  <a:pt x="0" y="0"/>
                </a:moveTo>
                <a:lnTo>
                  <a:pt x="2915234" y="0"/>
                </a:lnTo>
                <a:lnTo>
                  <a:pt x="2915234" y="2837494"/>
                </a:lnTo>
                <a:lnTo>
                  <a:pt x="0" y="28374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3103041"/>
            <a:ext cx="8115300" cy="2512695"/>
          </a:xfrm>
          <a:prstGeom prst="rect">
            <a:avLst/>
          </a:prstGeom>
        </p:spPr>
        <p:txBody>
          <a:bodyPr anchor="t" rtlCol="false" tIns="0" lIns="0" bIns="0" rIns="0">
            <a:spAutoFit/>
          </a:bodyPr>
          <a:lstStyle/>
          <a:p>
            <a:pPr algn="l" marL="0" indent="0" lvl="0">
              <a:lnSpc>
                <a:spcPts val="10080"/>
              </a:lnSpc>
              <a:spcBef>
                <a:spcPct val="0"/>
              </a:spcBef>
            </a:pPr>
            <a:r>
              <a:rPr lang="en-US" b="true" sz="7200">
                <a:solidFill>
                  <a:srgbClr val="6E68E8"/>
                </a:solidFill>
                <a:latin typeface="Public Sans Bold"/>
                <a:ea typeface="Public Sans Bold"/>
                <a:cs typeface="Public Sans Bold"/>
                <a:sym typeface="Public Sans Bold"/>
              </a:rPr>
              <a:t>How: Identifying the Problem</a:t>
            </a:r>
          </a:p>
        </p:txBody>
      </p:sp>
      <p:sp>
        <p:nvSpPr>
          <p:cNvPr name="TextBox 9" id="9"/>
          <p:cNvSpPr txBox="true"/>
          <p:nvPr/>
        </p:nvSpPr>
        <p:spPr>
          <a:xfrm rot="0">
            <a:off x="1028700" y="5726703"/>
            <a:ext cx="6418359" cy="506096"/>
          </a:xfrm>
          <a:prstGeom prst="rect">
            <a:avLst/>
          </a:prstGeom>
        </p:spPr>
        <p:txBody>
          <a:bodyPr anchor="t" rtlCol="false" tIns="0" lIns="0" bIns="0" rIns="0">
            <a:spAutoFit/>
          </a:bodyPr>
          <a:lstStyle/>
          <a:p>
            <a:pPr algn="l" marL="0" indent="0" lvl="0">
              <a:lnSpc>
                <a:spcPts val="4159"/>
              </a:lnSpc>
            </a:pPr>
            <a:r>
              <a:rPr lang="en-US" sz="2599">
                <a:solidFill>
                  <a:srgbClr val="1D92E5"/>
                </a:solidFill>
                <a:latin typeface="Public Sans"/>
                <a:ea typeface="Public Sans"/>
                <a:cs typeface="Public Sans"/>
                <a:sym typeface="Public Sans"/>
              </a:rPr>
              <a:t>How did we identify the problem?</a:t>
            </a:r>
          </a:p>
        </p:txBody>
      </p:sp>
      <p:sp>
        <p:nvSpPr>
          <p:cNvPr name="TextBox 10" id="10"/>
          <p:cNvSpPr txBox="true"/>
          <p:nvPr/>
        </p:nvSpPr>
        <p:spPr>
          <a:xfrm rot="0">
            <a:off x="9436165" y="2084576"/>
            <a:ext cx="8574039" cy="6051172"/>
          </a:xfrm>
          <a:prstGeom prst="rect">
            <a:avLst/>
          </a:prstGeom>
        </p:spPr>
        <p:txBody>
          <a:bodyPr anchor="t" rtlCol="false" tIns="0" lIns="0" bIns="0" rIns="0">
            <a:spAutoFit/>
          </a:bodyPr>
          <a:lstStyle/>
          <a:p>
            <a:pPr algn="l">
              <a:lnSpc>
                <a:spcPts val="4045"/>
              </a:lnSpc>
            </a:pPr>
            <a:r>
              <a:rPr lang="en-US" sz="2889">
                <a:solidFill>
                  <a:srgbClr val="FCFEFE"/>
                </a:solidFill>
                <a:latin typeface="Public Sans"/>
                <a:ea typeface="Public Sans"/>
                <a:cs typeface="Public Sans"/>
                <a:sym typeface="Public Sans"/>
              </a:rPr>
              <a:t>We noticed that many people often search the internet just to find formulas or use online calculators for things like physics problems, currency conversions, or interest computations. This shows that current calculator apps don’t meet their needs especially for those who don’t remember formulas offhand. Relying on external websites takes extra time and can be frustrating, which proves there’s a gap in existing calculator tools. This common experience made it clear that users need a more complete and convenient solution built into one app.</a:t>
            </a:r>
          </a:p>
        </p:txBody>
      </p:sp>
      <p:sp>
        <p:nvSpPr>
          <p:cNvPr name="TextBox 11" id="11"/>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1560041">
            <a:off x="11154638" y="8229600"/>
            <a:ext cx="4342797" cy="4114800"/>
          </a:xfrm>
          <a:custGeom>
            <a:avLst/>
            <a:gdLst/>
            <a:ahLst/>
            <a:cxnLst/>
            <a:rect r="r" b="b" t="t" l="l"/>
            <a:pathLst>
              <a:path h="4114800" w="4342797">
                <a:moveTo>
                  <a:pt x="0" y="0"/>
                </a:moveTo>
                <a:lnTo>
                  <a:pt x="4342797" y="0"/>
                </a:lnTo>
                <a:lnTo>
                  <a:pt x="434279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70058">
            <a:off x="4239043" y="-1661416"/>
            <a:ext cx="4970778" cy="4376356"/>
          </a:xfrm>
          <a:custGeom>
            <a:avLst/>
            <a:gdLst/>
            <a:ahLst/>
            <a:cxnLst/>
            <a:rect r="r" b="b" t="t" l="l"/>
            <a:pathLst>
              <a:path h="4376356" w="4970778">
                <a:moveTo>
                  <a:pt x="0" y="0"/>
                </a:moveTo>
                <a:lnTo>
                  <a:pt x="4970778" y="0"/>
                </a:lnTo>
                <a:lnTo>
                  <a:pt x="4970778" y="4376356"/>
                </a:lnTo>
                <a:lnTo>
                  <a:pt x="0" y="4376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17738" y="1636964"/>
            <a:ext cx="19151323" cy="7013072"/>
            <a:chOff x="0" y="0"/>
            <a:chExt cx="5043970" cy="1847064"/>
          </a:xfrm>
        </p:grpSpPr>
        <p:sp>
          <p:nvSpPr>
            <p:cNvPr name="Freeform 5" id="5"/>
            <p:cNvSpPr/>
            <p:nvPr/>
          </p:nvSpPr>
          <p:spPr>
            <a:xfrm flipH="false" flipV="false" rot="0">
              <a:off x="0" y="0"/>
              <a:ext cx="5043970" cy="1847064"/>
            </a:xfrm>
            <a:custGeom>
              <a:avLst/>
              <a:gdLst/>
              <a:ahLst/>
              <a:cxnLst/>
              <a:rect r="r" b="b" t="t" l="l"/>
              <a:pathLst>
                <a:path h="1847064" w="5043970">
                  <a:moveTo>
                    <a:pt x="26276" y="0"/>
                  </a:moveTo>
                  <a:lnTo>
                    <a:pt x="5017693" y="0"/>
                  </a:lnTo>
                  <a:cubicBezTo>
                    <a:pt x="5032205" y="0"/>
                    <a:pt x="5043970" y="11764"/>
                    <a:pt x="5043970" y="26276"/>
                  </a:cubicBezTo>
                  <a:lnTo>
                    <a:pt x="5043970" y="1820788"/>
                  </a:lnTo>
                  <a:cubicBezTo>
                    <a:pt x="5043970" y="1835300"/>
                    <a:pt x="5032205" y="1847064"/>
                    <a:pt x="5017693" y="1847064"/>
                  </a:cubicBezTo>
                  <a:lnTo>
                    <a:pt x="26276" y="1847064"/>
                  </a:lnTo>
                  <a:cubicBezTo>
                    <a:pt x="11764" y="1847064"/>
                    <a:pt x="0" y="1835300"/>
                    <a:pt x="0" y="1820788"/>
                  </a:cubicBezTo>
                  <a:lnTo>
                    <a:pt x="0" y="26276"/>
                  </a:lnTo>
                  <a:cubicBezTo>
                    <a:pt x="0" y="11764"/>
                    <a:pt x="11764" y="0"/>
                    <a:pt x="26276" y="0"/>
                  </a:cubicBezTo>
                  <a:close/>
                </a:path>
              </a:pathLst>
            </a:custGeom>
            <a:solidFill>
              <a:srgbClr val="6E68E8"/>
            </a:solidFill>
          </p:spPr>
        </p:sp>
        <p:sp>
          <p:nvSpPr>
            <p:cNvPr name="TextBox 6" id="6"/>
            <p:cNvSpPr txBox="true"/>
            <p:nvPr/>
          </p:nvSpPr>
          <p:spPr>
            <a:xfrm>
              <a:off x="0" y="-38100"/>
              <a:ext cx="5043970" cy="188516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22338">
            <a:off x="933557" y="8580338"/>
            <a:ext cx="2915234" cy="2837495"/>
          </a:xfrm>
          <a:custGeom>
            <a:avLst/>
            <a:gdLst/>
            <a:ahLst/>
            <a:cxnLst/>
            <a:rect r="r" b="b" t="t" l="l"/>
            <a:pathLst>
              <a:path h="2837495" w="2915234">
                <a:moveTo>
                  <a:pt x="0" y="0"/>
                </a:moveTo>
                <a:lnTo>
                  <a:pt x="2915235" y="0"/>
                </a:lnTo>
                <a:lnTo>
                  <a:pt x="2915235" y="2837495"/>
                </a:lnTo>
                <a:lnTo>
                  <a:pt x="0" y="28374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75201" y="2482510"/>
            <a:ext cx="9070080" cy="5321979"/>
          </a:xfrm>
          <a:custGeom>
            <a:avLst/>
            <a:gdLst/>
            <a:ahLst/>
            <a:cxnLst/>
            <a:rect r="r" b="b" t="t" l="l"/>
            <a:pathLst>
              <a:path h="5321979" w="9070080">
                <a:moveTo>
                  <a:pt x="0" y="0"/>
                </a:moveTo>
                <a:lnTo>
                  <a:pt x="9070081" y="0"/>
                </a:lnTo>
                <a:lnTo>
                  <a:pt x="9070081" y="5321980"/>
                </a:lnTo>
                <a:lnTo>
                  <a:pt x="0" y="5321980"/>
                </a:lnTo>
                <a:lnTo>
                  <a:pt x="0" y="0"/>
                </a:lnTo>
                <a:close/>
              </a:path>
            </a:pathLst>
          </a:custGeom>
          <a:blipFill>
            <a:blip r:embed="rId8"/>
            <a:stretch>
              <a:fillRect l="0" t="0" r="0" b="0"/>
            </a:stretch>
          </a:blipFill>
        </p:spPr>
      </p:sp>
      <p:sp>
        <p:nvSpPr>
          <p:cNvPr name="TextBox 9" id="9"/>
          <p:cNvSpPr txBox="true"/>
          <p:nvPr/>
        </p:nvSpPr>
        <p:spPr>
          <a:xfrm rot="0">
            <a:off x="9949122" y="2883535"/>
            <a:ext cx="7616363" cy="4453255"/>
          </a:xfrm>
          <a:prstGeom prst="rect">
            <a:avLst/>
          </a:prstGeom>
        </p:spPr>
        <p:txBody>
          <a:bodyPr anchor="t" rtlCol="false" tIns="0" lIns="0" bIns="0" rIns="0">
            <a:spAutoFit/>
          </a:bodyPr>
          <a:lstStyle/>
          <a:p>
            <a:pPr algn="l">
              <a:lnSpc>
                <a:spcPts val="3920"/>
              </a:lnSpc>
              <a:spcBef>
                <a:spcPct val="0"/>
              </a:spcBef>
            </a:pPr>
            <a:r>
              <a:rPr lang="en-US" b="true" sz="2800">
                <a:solidFill>
                  <a:srgbClr val="FFFFFF"/>
                </a:solidFill>
                <a:latin typeface="Public Sans Bold"/>
                <a:ea typeface="Public Sans Bold"/>
                <a:cs typeface="Public Sans Bold"/>
                <a:sym typeface="Public Sans Bold"/>
              </a:rPr>
              <a:t>This partly shows a clear need for an all-in-one, easy-to-use calculator app. Many users still rely on searching online for formulas or tools, which can be time-consuming. Our survey result helped confirm that there’s a real problem our app can solve by making commonly used calculators and formulas more accessible, organized, and customizable in one place.</a:t>
            </a:r>
          </a:p>
        </p:txBody>
      </p:sp>
      <p:sp>
        <p:nvSpPr>
          <p:cNvPr name="TextBox 10" id="10"/>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true" rot="0">
            <a:off x="-787038" y="-580547"/>
            <a:ext cx="3631477" cy="3534637"/>
          </a:xfrm>
          <a:custGeom>
            <a:avLst/>
            <a:gdLst/>
            <a:ahLst/>
            <a:cxnLst/>
            <a:rect r="r" b="b" t="t" l="l"/>
            <a:pathLst>
              <a:path h="3534637" w="3631477">
                <a:moveTo>
                  <a:pt x="0" y="3534637"/>
                </a:moveTo>
                <a:lnTo>
                  <a:pt x="3631476" y="3534637"/>
                </a:lnTo>
                <a:lnTo>
                  <a:pt x="3631476" y="0"/>
                </a:lnTo>
                <a:lnTo>
                  <a:pt x="0" y="0"/>
                </a:lnTo>
                <a:lnTo>
                  <a:pt x="0" y="35346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10982">
            <a:off x="14681991" y="6799844"/>
            <a:ext cx="4342797" cy="4114800"/>
          </a:xfrm>
          <a:custGeom>
            <a:avLst/>
            <a:gdLst/>
            <a:ahLst/>
            <a:cxnLst/>
            <a:rect r="r" b="b" t="t" l="l"/>
            <a:pathLst>
              <a:path h="4114800" w="4342797">
                <a:moveTo>
                  <a:pt x="0" y="0"/>
                </a:moveTo>
                <a:lnTo>
                  <a:pt x="4342797" y="0"/>
                </a:lnTo>
                <a:lnTo>
                  <a:pt x="434279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22903" y="885825"/>
            <a:ext cx="12842194" cy="1236345"/>
          </a:xfrm>
          <a:prstGeom prst="rect">
            <a:avLst/>
          </a:prstGeom>
        </p:spPr>
        <p:txBody>
          <a:bodyPr anchor="t" rtlCol="false" tIns="0" lIns="0" bIns="0" rIns="0">
            <a:spAutoFit/>
          </a:bodyPr>
          <a:lstStyle/>
          <a:p>
            <a:pPr algn="ctr" marL="0" indent="0" lvl="0">
              <a:lnSpc>
                <a:spcPts val="10080"/>
              </a:lnSpc>
              <a:spcBef>
                <a:spcPct val="0"/>
              </a:spcBef>
            </a:pPr>
            <a:r>
              <a:rPr lang="en-US" b="true" sz="7200">
                <a:solidFill>
                  <a:srgbClr val="2A7DD8"/>
                </a:solidFill>
                <a:latin typeface="Public Sans Bold"/>
                <a:ea typeface="Public Sans Bold"/>
                <a:cs typeface="Public Sans Bold"/>
                <a:sym typeface="Public Sans Bold"/>
              </a:rPr>
              <a:t>CalcBox</a:t>
            </a:r>
          </a:p>
        </p:txBody>
      </p:sp>
      <p:sp>
        <p:nvSpPr>
          <p:cNvPr name="TextBox 5" id="5"/>
          <p:cNvSpPr txBox="true"/>
          <p:nvPr/>
        </p:nvSpPr>
        <p:spPr>
          <a:xfrm rot="0">
            <a:off x="3851820" y="1883917"/>
            <a:ext cx="10584360" cy="612903"/>
          </a:xfrm>
          <a:prstGeom prst="rect">
            <a:avLst/>
          </a:prstGeom>
        </p:spPr>
        <p:txBody>
          <a:bodyPr anchor="t" rtlCol="false" tIns="0" lIns="0" bIns="0" rIns="0">
            <a:spAutoFit/>
          </a:bodyPr>
          <a:lstStyle/>
          <a:p>
            <a:pPr algn="ctr">
              <a:lnSpc>
                <a:spcPts val="5103"/>
              </a:lnSpc>
            </a:pPr>
            <a:r>
              <a:rPr lang="en-US" sz="2899">
                <a:solidFill>
                  <a:srgbClr val="6E68E8"/>
                </a:solidFill>
                <a:latin typeface="Public Sans"/>
                <a:ea typeface="Public Sans"/>
                <a:cs typeface="Public Sans"/>
                <a:sym typeface="Public Sans"/>
              </a:rPr>
              <a:t>What’s CalcBox?</a:t>
            </a:r>
          </a:p>
        </p:txBody>
      </p:sp>
      <p:sp>
        <p:nvSpPr>
          <p:cNvPr name="TextBox 6" id="6"/>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
        <p:nvSpPr>
          <p:cNvPr name="TextBox 7" id="7"/>
          <p:cNvSpPr txBox="true"/>
          <p:nvPr/>
        </p:nvSpPr>
        <p:spPr>
          <a:xfrm rot="0">
            <a:off x="861090" y="2836942"/>
            <a:ext cx="16565820" cy="5668390"/>
          </a:xfrm>
          <a:prstGeom prst="rect">
            <a:avLst/>
          </a:prstGeom>
        </p:spPr>
        <p:txBody>
          <a:bodyPr anchor="t" rtlCol="false" tIns="0" lIns="0" bIns="0" rIns="0">
            <a:spAutoFit/>
          </a:bodyPr>
          <a:lstStyle/>
          <a:p>
            <a:pPr algn="ctr">
              <a:lnSpc>
                <a:spcPts val="5632"/>
              </a:lnSpc>
            </a:pPr>
            <a:r>
              <a:rPr lang="en-US" sz="3200" b="true">
                <a:solidFill>
                  <a:srgbClr val="6E68E8"/>
                </a:solidFill>
                <a:latin typeface="Public Sans Bold"/>
                <a:ea typeface="Public Sans Bold"/>
                <a:cs typeface="Public Sans Bold"/>
                <a:sym typeface="Public Sans Bold"/>
              </a:rPr>
              <a:t>CalcBox is a multi-functional mobile application designed to consolidate a wide range of calculators and converters into a single, easy-to-use platform. It includes number base converters, scientific calculators, unit converters, interest calculators, and more organized in a customizable tile grid interface. Users can personalize the app experience by selecting visible calculators and customizing its appearance. The goal of the project is to improve productivity by minimizing the need to switch between multiple websites and calculator apps, thereby enhancing user convenience and accessibility.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0">
            <a:off x="-570634" y="8321307"/>
            <a:ext cx="2545804" cy="2412150"/>
          </a:xfrm>
          <a:custGeom>
            <a:avLst/>
            <a:gdLst/>
            <a:ahLst/>
            <a:cxnLst/>
            <a:rect r="r" b="b" t="t" l="l"/>
            <a:pathLst>
              <a:path h="2412150" w="2545804">
                <a:moveTo>
                  <a:pt x="0" y="0"/>
                </a:moveTo>
                <a:lnTo>
                  <a:pt x="2545804" y="0"/>
                </a:lnTo>
                <a:lnTo>
                  <a:pt x="2545804" y="2412150"/>
                </a:lnTo>
                <a:lnTo>
                  <a:pt x="0" y="24121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24284" y="-1152135"/>
            <a:ext cx="5328442" cy="4691249"/>
          </a:xfrm>
          <a:custGeom>
            <a:avLst/>
            <a:gdLst/>
            <a:ahLst/>
            <a:cxnLst/>
            <a:rect r="r" b="b" t="t" l="l"/>
            <a:pathLst>
              <a:path h="4691249" w="5328442">
                <a:moveTo>
                  <a:pt x="0" y="0"/>
                </a:moveTo>
                <a:lnTo>
                  <a:pt x="5328442" y="0"/>
                </a:lnTo>
                <a:lnTo>
                  <a:pt x="5328442" y="4691249"/>
                </a:lnTo>
                <a:lnTo>
                  <a:pt x="0" y="4691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07157" y="1914771"/>
            <a:ext cx="10473686" cy="7894541"/>
          </a:xfrm>
          <a:custGeom>
            <a:avLst/>
            <a:gdLst/>
            <a:ahLst/>
            <a:cxnLst/>
            <a:rect r="r" b="b" t="t" l="l"/>
            <a:pathLst>
              <a:path h="7894541" w="10473686">
                <a:moveTo>
                  <a:pt x="0" y="0"/>
                </a:moveTo>
                <a:lnTo>
                  <a:pt x="10473686" y="0"/>
                </a:lnTo>
                <a:lnTo>
                  <a:pt x="10473686" y="7894541"/>
                </a:lnTo>
                <a:lnTo>
                  <a:pt x="0" y="7894541"/>
                </a:lnTo>
                <a:lnTo>
                  <a:pt x="0" y="0"/>
                </a:lnTo>
                <a:close/>
              </a:path>
            </a:pathLst>
          </a:custGeom>
          <a:blipFill>
            <a:blip r:embed="rId6"/>
            <a:stretch>
              <a:fillRect l="0" t="0" r="0" b="0"/>
            </a:stretch>
          </a:blipFill>
        </p:spPr>
      </p:sp>
      <p:sp>
        <p:nvSpPr>
          <p:cNvPr name="TextBox 5" id="5"/>
          <p:cNvSpPr txBox="true"/>
          <p:nvPr/>
        </p:nvSpPr>
        <p:spPr>
          <a:xfrm rot="0">
            <a:off x="1028700" y="503880"/>
            <a:ext cx="8884755" cy="1236345"/>
          </a:xfrm>
          <a:prstGeom prst="rect">
            <a:avLst/>
          </a:prstGeom>
        </p:spPr>
        <p:txBody>
          <a:bodyPr anchor="t" rtlCol="false" tIns="0" lIns="0" bIns="0" rIns="0">
            <a:spAutoFit/>
          </a:bodyPr>
          <a:lstStyle/>
          <a:p>
            <a:pPr algn="l" marL="0" indent="0" lvl="0">
              <a:lnSpc>
                <a:spcPts val="10080"/>
              </a:lnSpc>
              <a:spcBef>
                <a:spcPct val="0"/>
              </a:spcBef>
            </a:pPr>
            <a:r>
              <a:rPr lang="en-US" b="true" sz="7200">
                <a:solidFill>
                  <a:srgbClr val="2A7DD8"/>
                </a:solidFill>
                <a:latin typeface="Public Sans Bold"/>
                <a:ea typeface="Public Sans Bold"/>
                <a:cs typeface="Public Sans Bold"/>
                <a:sym typeface="Public Sans Bold"/>
              </a:rPr>
              <a:t>Prototype Design</a:t>
            </a:r>
          </a:p>
        </p:txBody>
      </p:sp>
      <p:sp>
        <p:nvSpPr>
          <p:cNvPr name="TextBox 6" id="6"/>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0">
            <a:off x="-570634" y="8321307"/>
            <a:ext cx="2545804" cy="2412150"/>
          </a:xfrm>
          <a:custGeom>
            <a:avLst/>
            <a:gdLst/>
            <a:ahLst/>
            <a:cxnLst/>
            <a:rect r="r" b="b" t="t" l="l"/>
            <a:pathLst>
              <a:path h="2412150" w="2545804">
                <a:moveTo>
                  <a:pt x="0" y="0"/>
                </a:moveTo>
                <a:lnTo>
                  <a:pt x="2545804" y="0"/>
                </a:lnTo>
                <a:lnTo>
                  <a:pt x="2545804" y="2412150"/>
                </a:lnTo>
                <a:lnTo>
                  <a:pt x="0" y="24121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56862" y="-1574100"/>
            <a:ext cx="5328442" cy="4691249"/>
          </a:xfrm>
          <a:custGeom>
            <a:avLst/>
            <a:gdLst/>
            <a:ahLst/>
            <a:cxnLst/>
            <a:rect r="r" b="b" t="t" l="l"/>
            <a:pathLst>
              <a:path h="4691249" w="5328442">
                <a:moveTo>
                  <a:pt x="0" y="0"/>
                </a:moveTo>
                <a:lnTo>
                  <a:pt x="5328443" y="0"/>
                </a:lnTo>
                <a:lnTo>
                  <a:pt x="5328443" y="4691250"/>
                </a:lnTo>
                <a:lnTo>
                  <a:pt x="0" y="4691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975170" y="2679428"/>
            <a:ext cx="5701382" cy="5493060"/>
            <a:chOff x="0" y="0"/>
            <a:chExt cx="1501598" cy="1446732"/>
          </a:xfrm>
        </p:grpSpPr>
        <p:sp>
          <p:nvSpPr>
            <p:cNvPr name="Freeform 5" id="5"/>
            <p:cNvSpPr/>
            <p:nvPr/>
          </p:nvSpPr>
          <p:spPr>
            <a:xfrm flipH="false" flipV="false" rot="0">
              <a:off x="0" y="0"/>
              <a:ext cx="1501598" cy="1446732"/>
            </a:xfrm>
            <a:custGeom>
              <a:avLst/>
              <a:gdLst/>
              <a:ahLst/>
              <a:cxnLst/>
              <a:rect r="r" b="b" t="t" l="l"/>
              <a:pathLst>
                <a:path h="1446732" w="1501598">
                  <a:moveTo>
                    <a:pt x="69253" y="0"/>
                  </a:moveTo>
                  <a:lnTo>
                    <a:pt x="1432345" y="0"/>
                  </a:lnTo>
                  <a:cubicBezTo>
                    <a:pt x="1470593" y="0"/>
                    <a:pt x="1501598" y="31006"/>
                    <a:pt x="1501598" y="69253"/>
                  </a:cubicBezTo>
                  <a:lnTo>
                    <a:pt x="1501598" y="1377479"/>
                  </a:lnTo>
                  <a:cubicBezTo>
                    <a:pt x="1501598" y="1415726"/>
                    <a:pt x="1470593" y="1446732"/>
                    <a:pt x="1432345" y="1446732"/>
                  </a:cubicBezTo>
                  <a:lnTo>
                    <a:pt x="69253" y="1446732"/>
                  </a:lnTo>
                  <a:cubicBezTo>
                    <a:pt x="50886" y="1446732"/>
                    <a:pt x="33271" y="1439436"/>
                    <a:pt x="20284" y="1426448"/>
                  </a:cubicBezTo>
                  <a:cubicBezTo>
                    <a:pt x="7296" y="1413461"/>
                    <a:pt x="0" y="1395846"/>
                    <a:pt x="0" y="1377479"/>
                  </a:cubicBezTo>
                  <a:lnTo>
                    <a:pt x="0" y="69253"/>
                  </a:lnTo>
                  <a:cubicBezTo>
                    <a:pt x="0" y="50886"/>
                    <a:pt x="7296" y="33271"/>
                    <a:pt x="20284" y="20284"/>
                  </a:cubicBezTo>
                  <a:cubicBezTo>
                    <a:pt x="33271" y="7296"/>
                    <a:pt x="50886" y="0"/>
                    <a:pt x="69253" y="0"/>
                  </a:cubicBezTo>
                  <a:close/>
                </a:path>
              </a:pathLst>
            </a:custGeom>
            <a:solidFill>
              <a:srgbClr val="00D4EB"/>
            </a:solidFill>
          </p:spPr>
        </p:sp>
        <p:sp>
          <p:nvSpPr>
            <p:cNvPr name="TextBox 6" id="6"/>
            <p:cNvSpPr txBox="true"/>
            <p:nvPr/>
          </p:nvSpPr>
          <p:spPr>
            <a:xfrm>
              <a:off x="0" y="-57150"/>
              <a:ext cx="1501598" cy="1503882"/>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0099478" y="2679428"/>
            <a:ext cx="5701382" cy="5493060"/>
            <a:chOff x="0" y="0"/>
            <a:chExt cx="1501598" cy="1446732"/>
          </a:xfrm>
        </p:grpSpPr>
        <p:sp>
          <p:nvSpPr>
            <p:cNvPr name="Freeform 8" id="8"/>
            <p:cNvSpPr/>
            <p:nvPr/>
          </p:nvSpPr>
          <p:spPr>
            <a:xfrm flipH="false" flipV="false" rot="0">
              <a:off x="0" y="0"/>
              <a:ext cx="1501598" cy="1446732"/>
            </a:xfrm>
            <a:custGeom>
              <a:avLst/>
              <a:gdLst/>
              <a:ahLst/>
              <a:cxnLst/>
              <a:rect r="r" b="b" t="t" l="l"/>
              <a:pathLst>
                <a:path h="1446732" w="1501598">
                  <a:moveTo>
                    <a:pt x="69253" y="0"/>
                  </a:moveTo>
                  <a:lnTo>
                    <a:pt x="1432345" y="0"/>
                  </a:lnTo>
                  <a:cubicBezTo>
                    <a:pt x="1470593" y="0"/>
                    <a:pt x="1501598" y="31006"/>
                    <a:pt x="1501598" y="69253"/>
                  </a:cubicBezTo>
                  <a:lnTo>
                    <a:pt x="1501598" y="1377479"/>
                  </a:lnTo>
                  <a:cubicBezTo>
                    <a:pt x="1501598" y="1415726"/>
                    <a:pt x="1470593" y="1446732"/>
                    <a:pt x="1432345" y="1446732"/>
                  </a:cubicBezTo>
                  <a:lnTo>
                    <a:pt x="69253" y="1446732"/>
                  </a:lnTo>
                  <a:cubicBezTo>
                    <a:pt x="50886" y="1446732"/>
                    <a:pt x="33271" y="1439436"/>
                    <a:pt x="20284" y="1426448"/>
                  </a:cubicBezTo>
                  <a:cubicBezTo>
                    <a:pt x="7296" y="1413461"/>
                    <a:pt x="0" y="1395846"/>
                    <a:pt x="0" y="1377479"/>
                  </a:cubicBezTo>
                  <a:lnTo>
                    <a:pt x="0" y="69253"/>
                  </a:lnTo>
                  <a:cubicBezTo>
                    <a:pt x="0" y="50886"/>
                    <a:pt x="7296" y="33271"/>
                    <a:pt x="20284" y="20284"/>
                  </a:cubicBezTo>
                  <a:cubicBezTo>
                    <a:pt x="33271" y="7296"/>
                    <a:pt x="50886" y="0"/>
                    <a:pt x="69253" y="0"/>
                  </a:cubicBezTo>
                  <a:close/>
                </a:path>
              </a:pathLst>
            </a:custGeom>
            <a:solidFill>
              <a:srgbClr val="5050CB"/>
            </a:solidFill>
          </p:spPr>
        </p:sp>
        <p:sp>
          <p:nvSpPr>
            <p:cNvPr name="TextBox 9" id="9"/>
            <p:cNvSpPr txBox="true"/>
            <p:nvPr/>
          </p:nvSpPr>
          <p:spPr>
            <a:xfrm>
              <a:off x="0" y="-57150"/>
              <a:ext cx="1501598" cy="1503882"/>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2530852" y="4149220"/>
            <a:ext cx="1858343" cy="1728126"/>
            <a:chOff x="0" y="0"/>
            <a:chExt cx="489440" cy="455144"/>
          </a:xfrm>
        </p:grpSpPr>
        <p:sp>
          <p:nvSpPr>
            <p:cNvPr name="Freeform 11" id="11"/>
            <p:cNvSpPr/>
            <p:nvPr/>
          </p:nvSpPr>
          <p:spPr>
            <a:xfrm flipH="false" flipV="false" rot="0">
              <a:off x="0" y="0"/>
              <a:ext cx="489440" cy="455144"/>
            </a:xfrm>
            <a:custGeom>
              <a:avLst/>
              <a:gdLst/>
              <a:ahLst/>
              <a:cxnLst/>
              <a:rect r="r" b="b" t="t" l="l"/>
              <a:pathLst>
                <a:path h="455144" w="489440">
                  <a:moveTo>
                    <a:pt x="212468" y="0"/>
                  </a:moveTo>
                  <a:lnTo>
                    <a:pt x="276972" y="0"/>
                  </a:lnTo>
                  <a:cubicBezTo>
                    <a:pt x="333322" y="0"/>
                    <a:pt x="387364" y="22385"/>
                    <a:pt x="427210" y="62230"/>
                  </a:cubicBezTo>
                  <a:cubicBezTo>
                    <a:pt x="467055" y="102076"/>
                    <a:pt x="489440" y="156118"/>
                    <a:pt x="489440" y="212468"/>
                  </a:cubicBezTo>
                  <a:lnTo>
                    <a:pt x="489440" y="242677"/>
                  </a:lnTo>
                  <a:cubicBezTo>
                    <a:pt x="489440" y="299027"/>
                    <a:pt x="467055" y="353069"/>
                    <a:pt x="427210" y="392914"/>
                  </a:cubicBezTo>
                  <a:cubicBezTo>
                    <a:pt x="387364" y="432759"/>
                    <a:pt x="333322" y="455144"/>
                    <a:pt x="276972" y="455144"/>
                  </a:cubicBezTo>
                  <a:lnTo>
                    <a:pt x="212468" y="455144"/>
                  </a:lnTo>
                  <a:cubicBezTo>
                    <a:pt x="156118" y="455144"/>
                    <a:pt x="102076" y="432759"/>
                    <a:pt x="62230" y="392914"/>
                  </a:cubicBezTo>
                  <a:cubicBezTo>
                    <a:pt x="22385" y="353069"/>
                    <a:pt x="0" y="299027"/>
                    <a:pt x="0" y="242677"/>
                  </a:cubicBezTo>
                  <a:lnTo>
                    <a:pt x="0" y="212468"/>
                  </a:lnTo>
                  <a:cubicBezTo>
                    <a:pt x="0" y="156118"/>
                    <a:pt x="22385" y="102076"/>
                    <a:pt x="62230" y="62230"/>
                  </a:cubicBezTo>
                  <a:cubicBezTo>
                    <a:pt x="102076" y="22385"/>
                    <a:pt x="156118" y="0"/>
                    <a:pt x="212468" y="0"/>
                  </a:cubicBezTo>
                  <a:close/>
                </a:path>
              </a:pathLst>
            </a:custGeom>
            <a:solidFill>
              <a:srgbClr val="00FFFB"/>
            </a:solidFill>
          </p:spPr>
        </p:sp>
        <p:sp>
          <p:nvSpPr>
            <p:cNvPr name="TextBox 12" id="12"/>
            <p:cNvSpPr txBox="true"/>
            <p:nvPr/>
          </p:nvSpPr>
          <p:spPr>
            <a:xfrm>
              <a:off x="0" y="-38100"/>
              <a:ext cx="489440" cy="493244"/>
            </a:xfrm>
            <a:prstGeom prst="rect">
              <a:avLst/>
            </a:prstGeom>
          </p:spPr>
          <p:txBody>
            <a:bodyPr anchor="ctr" rtlCol="false" tIns="50800" lIns="50800" bIns="50800" rIns="50800"/>
            <a:lstStyle/>
            <a:p>
              <a:pPr algn="ctr">
                <a:lnSpc>
                  <a:spcPts val="2940"/>
                </a:lnSpc>
              </a:pPr>
              <a:r>
                <a:rPr lang="en-US" sz="2100">
                  <a:solidFill>
                    <a:srgbClr val="FFFFFF"/>
                  </a:solidFill>
                  <a:latin typeface="Lora"/>
                  <a:ea typeface="Lora"/>
                  <a:cs typeface="Lora"/>
                  <a:sym typeface="Lora"/>
                </a:rPr>
                <a:t>#00FFFB</a:t>
              </a:r>
            </a:p>
          </p:txBody>
        </p:sp>
      </p:grpSp>
      <p:sp>
        <p:nvSpPr>
          <p:cNvPr name="TextBox 13" id="13"/>
          <p:cNvSpPr txBox="true"/>
          <p:nvPr/>
        </p:nvSpPr>
        <p:spPr>
          <a:xfrm rot="0">
            <a:off x="824074" y="885825"/>
            <a:ext cx="8884755" cy="1236345"/>
          </a:xfrm>
          <a:prstGeom prst="rect">
            <a:avLst/>
          </a:prstGeom>
        </p:spPr>
        <p:txBody>
          <a:bodyPr anchor="t" rtlCol="false" tIns="0" lIns="0" bIns="0" rIns="0">
            <a:spAutoFit/>
          </a:bodyPr>
          <a:lstStyle/>
          <a:p>
            <a:pPr algn="l" marL="0" indent="0" lvl="0">
              <a:lnSpc>
                <a:spcPts val="10080"/>
              </a:lnSpc>
              <a:spcBef>
                <a:spcPct val="0"/>
              </a:spcBef>
            </a:pPr>
            <a:r>
              <a:rPr lang="en-US" b="true" sz="7200">
                <a:solidFill>
                  <a:srgbClr val="2A7DD8"/>
                </a:solidFill>
                <a:latin typeface="Public Sans Bold"/>
                <a:ea typeface="Public Sans Bold"/>
                <a:cs typeface="Public Sans Bold"/>
                <a:sym typeface="Public Sans Bold"/>
              </a:rPr>
              <a:t>Prototype Design</a:t>
            </a:r>
          </a:p>
        </p:txBody>
      </p:sp>
      <p:sp>
        <p:nvSpPr>
          <p:cNvPr name="TextBox 14" id="14"/>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grpSp>
        <p:nvGrpSpPr>
          <p:cNvPr name="Group 15" id="15"/>
          <p:cNvGrpSpPr/>
          <p:nvPr/>
        </p:nvGrpSpPr>
        <p:grpSpPr>
          <a:xfrm rot="0">
            <a:off x="5266451" y="4149220"/>
            <a:ext cx="1858343" cy="1728126"/>
            <a:chOff x="0" y="0"/>
            <a:chExt cx="489440" cy="455144"/>
          </a:xfrm>
        </p:grpSpPr>
        <p:sp>
          <p:nvSpPr>
            <p:cNvPr name="Freeform 16" id="16"/>
            <p:cNvSpPr/>
            <p:nvPr/>
          </p:nvSpPr>
          <p:spPr>
            <a:xfrm flipH="false" flipV="false" rot="0">
              <a:off x="0" y="0"/>
              <a:ext cx="489440" cy="455144"/>
            </a:xfrm>
            <a:custGeom>
              <a:avLst/>
              <a:gdLst/>
              <a:ahLst/>
              <a:cxnLst/>
              <a:rect r="r" b="b" t="t" l="l"/>
              <a:pathLst>
                <a:path h="455144" w="489440">
                  <a:moveTo>
                    <a:pt x="212468" y="0"/>
                  </a:moveTo>
                  <a:lnTo>
                    <a:pt x="276972" y="0"/>
                  </a:lnTo>
                  <a:cubicBezTo>
                    <a:pt x="333322" y="0"/>
                    <a:pt x="387364" y="22385"/>
                    <a:pt x="427210" y="62230"/>
                  </a:cubicBezTo>
                  <a:cubicBezTo>
                    <a:pt x="467055" y="102076"/>
                    <a:pt x="489440" y="156118"/>
                    <a:pt x="489440" y="212468"/>
                  </a:cubicBezTo>
                  <a:lnTo>
                    <a:pt x="489440" y="242677"/>
                  </a:lnTo>
                  <a:cubicBezTo>
                    <a:pt x="489440" y="299027"/>
                    <a:pt x="467055" y="353069"/>
                    <a:pt x="427210" y="392914"/>
                  </a:cubicBezTo>
                  <a:cubicBezTo>
                    <a:pt x="387364" y="432759"/>
                    <a:pt x="333322" y="455144"/>
                    <a:pt x="276972" y="455144"/>
                  </a:cubicBezTo>
                  <a:lnTo>
                    <a:pt x="212468" y="455144"/>
                  </a:lnTo>
                  <a:cubicBezTo>
                    <a:pt x="156118" y="455144"/>
                    <a:pt x="102076" y="432759"/>
                    <a:pt x="62230" y="392914"/>
                  </a:cubicBezTo>
                  <a:cubicBezTo>
                    <a:pt x="22385" y="353069"/>
                    <a:pt x="0" y="299027"/>
                    <a:pt x="0" y="242677"/>
                  </a:cubicBezTo>
                  <a:lnTo>
                    <a:pt x="0" y="212468"/>
                  </a:lnTo>
                  <a:cubicBezTo>
                    <a:pt x="0" y="156118"/>
                    <a:pt x="22385" y="102076"/>
                    <a:pt x="62230" y="62230"/>
                  </a:cubicBezTo>
                  <a:cubicBezTo>
                    <a:pt x="102076" y="22385"/>
                    <a:pt x="156118" y="0"/>
                    <a:pt x="212468" y="0"/>
                  </a:cubicBezTo>
                  <a:close/>
                </a:path>
              </a:pathLst>
            </a:custGeom>
            <a:solidFill>
              <a:srgbClr val="002651"/>
            </a:solidFill>
          </p:spPr>
        </p:sp>
        <p:sp>
          <p:nvSpPr>
            <p:cNvPr name="TextBox 17" id="17"/>
            <p:cNvSpPr txBox="true"/>
            <p:nvPr/>
          </p:nvSpPr>
          <p:spPr>
            <a:xfrm>
              <a:off x="0" y="-38100"/>
              <a:ext cx="489440" cy="493244"/>
            </a:xfrm>
            <a:prstGeom prst="rect">
              <a:avLst/>
            </a:prstGeom>
          </p:spPr>
          <p:txBody>
            <a:bodyPr anchor="ctr" rtlCol="false" tIns="50800" lIns="50800" bIns="50800" rIns="50800"/>
            <a:lstStyle/>
            <a:p>
              <a:pPr algn="ctr">
                <a:lnSpc>
                  <a:spcPts val="2940"/>
                </a:lnSpc>
              </a:pPr>
              <a:r>
                <a:rPr lang="en-US" sz="2100">
                  <a:solidFill>
                    <a:srgbClr val="FFFFFF"/>
                  </a:solidFill>
                  <a:latin typeface="Lora"/>
                  <a:ea typeface="Lora"/>
                  <a:cs typeface="Lora"/>
                  <a:sym typeface="Lora"/>
                </a:rPr>
                <a:t>#002651</a:t>
              </a:r>
            </a:p>
          </p:txBody>
        </p:sp>
      </p:grpSp>
      <p:grpSp>
        <p:nvGrpSpPr>
          <p:cNvPr name="Group 18" id="18"/>
          <p:cNvGrpSpPr/>
          <p:nvPr/>
        </p:nvGrpSpPr>
        <p:grpSpPr>
          <a:xfrm rot="0">
            <a:off x="3896689" y="5994437"/>
            <a:ext cx="1858343" cy="1728126"/>
            <a:chOff x="0" y="0"/>
            <a:chExt cx="489440" cy="455144"/>
          </a:xfrm>
        </p:grpSpPr>
        <p:sp>
          <p:nvSpPr>
            <p:cNvPr name="Freeform 19" id="19"/>
            <p:cNvSpPr/>
            <p:nvPr/>
          </p:nvSpPr>
          <p:spPr>
            <a:xfrm flipH="false" flipV="false" rot="0">
              <a:off x="0" y="0"/>
              <a:ext cx="489440" cy="455144"/>
            </a:xfrm>
            <a:custGeom>
              <a:avLst/>
              <a:gdLst/>
              <a:ahLst/>
              <a:cxnLst/>
              <a:rect r="r" b="b" t="t" l="l"/>
              <a:pathLst>
                <a:path h="455144" w="489440">
                  <a:moveTo>
                    <a:pt x="212468" y="0"/>
                  </a:moveTo>
                  <a:lnTo>
                    <a:pt x="276972" y="0"/>
                  </a:lnTo>
                  <a:cubicBezTo>
                    <a:pt x="333322" y="0"/>
                    <a:pt x="387364" y="22385"/>
                    <a:pt x="427210" y="62230"/>
                  </a:cubicBezTo>
                  <a:cubicBezTo>
                    <a:pt x="467055" y="102076"/>
                    <a:pt x="489440" y="156118"/>
                    <a:pt x="489440" y="212468"/>
                  </a:cubicBezTo>
                  <a:lnTo>
                    <a:pt x="489440" y="242677"/>
                  </a:lnTo>
                  <a:cubicBezTo>
                    <a:pt x="489440" y="299027"/>
                    <a:pt x="467055" y="353069"/>
                    <a:pt x="427210" y="392914"/>
                  </a:cubicBezTo>
                  <a:cubicBezTo>
                    <a:pt x="387364" y="432759"/>
                    <a:pt x="333322" y="455144"/>
                    <a:pt x="276972" y="455144"/>
                  </a:cubicBezTo>
                  <a:lnTo>
                    <a:pt x="212468" y="455144"/>
                  </a:lnTo>
                  <a:cubicBezTo>
                    <a:pt x="156118" y="455144"/>
                    <a:pt x="102076" y="432759"/>
                    <a:pt x="62230" y="392914"/>
                  </a:cubicBezTo>
                  <a:cubicBezTo>
                    <a:pt x="22385" y="353069"/>
                    <a:pt x="0" y="299027"/>
                    <a:pt x="0" y="242677"/>
                  </a:cubicBezTo>
                  <a:lnTo>
                    <a:pt x="0" y="212468"/>
                  </a:lnTo>
                  <a:cubicBezTo>
                    <a:pt x="0" y="156118"/>
                    <a:pt x="22385" y="102076"/>
                    <a:pt x="62230" y="62230"/>
                  </a:cubicBezTo>
                  <a:cubicBezTo>
                    <a:pt x="102076" y="22385"/>
                    <a:pt x="156118" y="0"/>
                    <a:pt x="212468" y="0"/>
                  </a:cubicBezTo>
                  <a:close/>
                </a:path>
              </a:pathLst>
            </a:custGeom>
            <a:solidFill>
              <a:srgbClr val="2A7DD8"/>
            </a:solidFill>
          </p:spPr>
        </p:sp>
        <p:sp>
          <p:nvSpPr>
            <p:cNvPr name="TextBox 20" id="20"/>
            <p:cNvSpPr txBox="true"/>
            <p:nvPr/>
          </p:nvSpPr>
          <p:spPr>
            <a:xfrm>
              <a:off x="0" y="-38100"/>
              <a:ext cx="489440" cy="493244"/>
            </a:xfrm>
            <a:prstGeom prst="rect">
              <a:avLst/>
            </a:prstGeom>
          </p:spPr>
          <p:txBody>
            <a:bodyPr anchor="ctr" rtlCol="false" tIns="50800" lIns="50800" bIns="50800" rIns="50800"/>
            <a:lstStyle/>
            <a:p>
              <a:pPr algn="ctr">
                <a:lnSpc>
                  <a:spcPts val="2940"/>
                </a:lnSpc>
              </a:pPr>
              <a:r>
                <a:rPr lang="en-US" sz="2100">
                  <a:solidFill>
                    <a:srgbClr val="FFFFFF"/>
                  </a:solidFill>
                  <a:latin typeface="Lora"/>
                  <a:ea typeface="Lora"/>
                  <a:cs typeface="Lora"/>
                  <a:sym typeface="Lora"/>
                </a:rPr>
                <a:t>#2a7dd8</a:t>
              </a:r>
            </a:p>
          </p:txBody>
        </p:sp>
      </p:grpSp>
      <p:sp>
        <p:nvSpPr>
          <p:cNvPr name="TextBox 21" id="21"/>
          <p:cNvSpPr txBox="true"/>
          <p:nvPr/>
        </p:nvSpPr>
        <p:spPr>
          <a:xfrm rot="0">
            <a:off x="3488746" y="3012375"/>
            <a:ext cx="2674230" cy="838310"/>
          </a:xfrm>
          <a:prstGeom prst="rect">
            <a:avLst/>
          </a:prstGeom>
        </p:spPr>
        <p:txBody>
          <a:bodyPr anchor="t" rtlCol="false" tIns="0" lIns="0" bIns="0" rIns="0">
            <a:spAutoFit/>
          </a:bodyPr>
          <a:lstStyle/>
          <a:p>
            <a:pPr algn="l" marL="0" indent="0" lvl="0">
              <a:lnSpc>
                <a:spcPts val="6818"/>
              </a:lnSpc>
              <a:spcBef>
                <a:spcPct val="0"/>
              </a:spcBef>
            </a:pPr>
            <a:r>
              <a:rPr lang="en-US" b="true" sz="4870">
                <a:solidFill>
                  <a:srgbClr val="FFFFFF"/>
                </a:solidFill>
                <a:latin typeface="Public Sans Bold"/>
                <a:ea typeface="Public Sans Bold"/>
                <a:cs typeface="Public Sans Bold"/>
                <a:sym typeface="Public Sans Bold"/>
              </a:rPr>
              <a:t>COLORS</a:t>
            </a:r>
          </a:p>
        </p:txBody>
      </p:sp>
      <p:sp>
        <p:nvSpPr>
          <p:cNvPr name="TextBox 22" id="22"/>
          <p:cNvSpPr txBox="true"/>
          <p:nvPr/>
        </p:nvSpPr>
        <p:spPr>
          <a:xfrm rot="0">
            <a:off x="10242335" y="3643923"/>
            <a:ext cx="5415668" cy="3440245"/>
          </a:xfrm>
          <a:prstGeom prst="rect">
            <a:avLst/>
          </a:prstGeom>
        </p:spPr>
        <p:txBody>
          <a:bodyPr anchor="t" rtlCol="false" tIns="0" lIns="0" bIns="0" rIns="0">
            <a:spAutoFit/>
          </a:bodyPr>
          <a:lstStyle/>
          <a:p>
            <a:pPr algn="ctr">
              <a:lnSpc>
                <a:spcPts val="3920"/>
              </a:lnSpc>
            </a:pPr>
          </a:p>
          <a:p>
            <a:pPr algn="ctr">
              <a:lnSpc>
                <a:spcPts val="3920"/>
              </a:lnSpc>
            </a:pPr>
            <a:r>
              <a:rPr lang="en-US" sz="2227">
                <a:solidFill>
                  <a:srgbClr val="FFFFFF"/>
                </a:solidFill>
                <a:latin typeface="Public Sans"/>
                <a:ea typeface="Public Sans"/>
                <a:cs typeface="Public Sans"/>
                <a:sym typeface="Public Sans"/>
              </a:rPr>
              <a:t>Th</a:t>
            </a:r>
            <a:r>
              <a:rPr lang="en-US" sz="2227">
                <a:solidFill>
                  <a:srgbClr val="FFFFFF"/>
                </a:solidFill>
                <a:latin typeface="Public Sans"/>
                <a:ea typeface="Public Sans"/>
                <a:cs typeface="Public Sans"/>
                <a:sym typeface="Public Sans"/>
              </a:rPr>
              <a:t>e prototype was built using Figma, a cloud-based design and prototyping platform. Figma enabled Figma enabled real-time collaboration, allowing the team to work together seamlessly throughout the design process.</a:t>
            </a:r>
          </a:p>
        </p:txBody>
      </p:sp>
      <p:sp>
        <p:nvSpPr>
          <p:cNvPr name="TextBox 23" id="23"/>
          <p:cNvSpPr txBox="true"/>
          <p:nvPr/>
        </p:nvSpPr>
        <p:spPr>
          <a:xfrm rot="0">
            <a:off x="11782633" y="3012375"/>
            <a:ext cx="2674230" cy="838310"/>
          </a:xfrm>
          <a:prstGeom prst="rect">
            <a:avLst/>
          </a:prstGeom>
        </p:spPr>
        <p:txBody>
          <a:bodyPr anchor="t" rtlCol="false" tIns="0" lIns="0" bIns="0" rIns="0">
            <a:spAutoFit/>
          </a:bodyPr>
          <a:lstStyle/>
          <a:p>
            <a:pPr algn="l" marL="0" indent="0" lvl="0">
              <a:lnSpc>
                <a:spcPts val="6818"/>
              </a:lnSpc>
              <a:spcBef>
                <a:spcPct val="0"/>
              </a:spcBef>
            </a:pPr>
            <a:r>
              <a:rPr lang="en-US" b="true" sz="4870">
                <a:solidFill>
                  <a:srgbClr val="FFFFFF"/>
                </a:solidFill>
                <a:latin typeface="Public Sans Bold"/>
                <a:ea typeface="Public Sans Bold"/>
                <a:cs typeface="Public Sans Bold"/>
                <a:sym typeface="Public Sans Bold"/>
              </a:rPr>
              <a:t>FIGMA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1560041">
            <a:off x="4520328" y="-1476197"/>
            <a:ext cx="4342797" cy="4114800"/>
          </a:xfrm>
          <a:custGeom>
            <a:avLst/>
            <a:gdLst/>
            <a:ahLst/>
            <a:cxnLst/>
            <a:rect r="r" b="b" t="t" l="l"/>
            <a:pathLst>
              <a:path h="4114800" w="4342797">
                <a:moveTo>
                  <a:pt x="0" y="0"/>
                </a:moveTo>
                <a:lnTo>
                  <a:pt x="4342797" y="0"/>
                </a:lnTo>
                <a:lnTo>
                  <a:pt x="434279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022">
            <a:off x="6377735" y="-1159478"/>
            <a:ext cx="4970778" cy="4376356"/>
          </a:xfrm>
          <a:custGeom>
            <a:avLst/>
            <a:gdLst/>
            <a:ahLst/>
            <a:cxnLst/>
            <a:rect r="r" b="b" t="t" l="l"/>
            <a:pathLst>
              <a:path h="4376356" w="4970778">
                <a:moveTo>
                  <a:pt x="0" y="0"/>
                </a:moveTo>
                <a:lnTo>
                  <a:pt x="4970779" y="0"/>
                </a:lnTo>
                <a:lnTo>
                  <a:pt x="4970779" y="4376356"/>
                </a:lnTo>
                <a:lnTo>
                  <a:pt x="0" y="4376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932334" y="1145904"/>
            <a:ext cx="11874805" cy="8229600"/>
            <a:chOff x="0" y="0"/>
            <a:chExt cx="3127521" cy="2167467"/>
          </a:xfrm>
        </p:grpSpPr>
        <p:sp>
          <p:nvSpPr>
            <p:cNvPr name="Freeform 5" id="5"/>
            <p:cNvSpPr/>
            <p:nvPr/>
          </p:nvSpPr>
          <p:spPr>
            <a:xfrm flipH="false" flipV="false" rot="0">
              <a:off x="0" y="0"/>
              <a:ext cx="3127521" cy="2167467"/>
            </a:xfrm>
            <a:custGeom>
              <a:avLst/>
              <a:gdLst/>
              <a:ahLst/>
              <a:cxnLst/>
              <a:rect r="r" b="b" t="t" l="l"/>
              <a:pathLst>
                <a:path h="2167467" w="3127521">
                  <a:moveTo>
                    <a:pt x="42378" y="0"/>
                  </a:moveTo>
                  <a:lnTo>
                    <a:pt x="3085143" y="0"/>
                  </a:lnTo>
                  <a:cubicBezTo>
                    <a:pt x="3108548" y="0"/>
                    <a:pt x="3127521" y="18973"/>
                    <a:pt x="3127521" y="42378"/>
                  </a:cubicBezTo>
                  <a:lnTo>
                    <a:pt x="3127521" y="2125089"/>
                  </a:lnTo>
                  <a:cubicBezTo>
                    <a:pt x="3127521" y="2148494"/>
                    <a:pt x="3108548" y="2167467"/>
                    <a:pt x="3085143" y="2167467"/>
                  </a:cubicBezTo>
                  <a:lnTo>
                    <a:pt x="42378" y="2167467"/>
                  </a:lnTo>
                  <a:cubicBezTo>
                    <a:pt x="31138" y="2167467"/>
                    <a:pt x="20359" y="2163002"/>
                    <a:pt x="12412" y="2155055"/>
                  </a:cubicBezTo>
                  <a:cubicBezTo>
                    <a:pt x="4465" y="2147107"/>
                    <a:pt x="0" y="2136329"/>
                    <a:pt x="0" y="2125089"/>
                  </a:cubicBezTo>
                  <a:lnTo>
                    <a:pt x="0" y="42378"/>
                  </a:lnTo>
                  <a:cubicBezTo>
                    <a:pt x="0" y="18973"/>
                    <a:pt x="18973" y="0"/>
                    <a:pt x="42378" y="0"/>
                  </a:cubicBezTo>
                  <a:close/>
                </a:path>
              </a:pathLst>
            </a:custGeom>
            <a:solidFill>
              <a:srgbClr val="6E68E8"/>
            </a:solidFill>
          </p:spPr>
        </p:sp>
        <p:sp>
          <p:nvSpPr>
            <p:cNvPr name="TextBox 6" id="6"/>
            <p:cNvSpPr txBox="true"/>
            <p:nvPr/>
          </p:nvSpPr>
          <p:spPr>
            <a:xfrm>
              <a:off x="0" y="-38100"/>
              <a:ext cx="3127521" cy="220556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8217237">
            <a:off x="-223082" y="7881990"/>
            <a:ext cx="2915234" cy="2837495"/>
          </a:xfrm>
          <a:custGeom>
            <a:avLst/>
            <a:gdLst/>
            <a:ahLst/>
            <a:cxnLst/>
            <a:rect r="r" b="b" t="t" l="l"/>
            <a:pathLst>
              <a:path h="2837495" w="2915234">
                <a:moveTo>
                  <a:pt x="0" y="0"/>
                </a:moveTo>
                <a:lnTo>
                  <a:pt x="2915234" y="0"/>
                </a:lnTo>
                <a:lnTo>
                  <a:pt x="2915234" y="2837494"/>
                </a:lnTo>
                <a:lnTo>
                  <a:pt x="0" y="28374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366537" y="7716878"/>
            <a:ext cx="1311290" cy="1311290"/>
          </a:xfrm>
          <a:custGeom>
            <a:avLst/>
            <a:gdLst/>
            <a:ahLst/>
            <a:cxnLst/>
            <a:rect r="r" b="b" t="t" l="l"/>
            <a:pathLst>
              <a:path h="1311290" w="1311290">
                <a:moveTo>
                  <a:pt x="0" y="0"/>
                </a:moveTo>
                <a:lnTo>
                  <a:pt x="1311290" y="0"/>
                </a:lnTo>
                <a:lnTo>
                  <a:pt x="1311290" y="1311290"/>
                </a:lnTo>
                <a:lnTo>
                  <a:pt x="0" y="1311290"/>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7366537" y="1605486"/>
            <a:ext cx="1311290" cy="1252282"/>
          </a:xfrm>
          <a:custGeom>
            <a:avLst/>
            <a:gdLst/>
            <a:ahLst/>
            <a:cxnLst/>
            <a:rect r="r" b="b" t="t" l="l"/>
            <a:pathLst>
              <a:path h="1252282" w="1311290">
                <a:moveTo>
                  <a:pt x="0" y="0"/>
                </a:moveTo>
                <a:lnTo>
                  <a:pt x="1311290" y="0"/>
                </a:lnTo>
                <a:lnTo>
                  <a:pt x="1311290" y="1252282"/>
                </a:lnTo>
                <a:lnTo>
                  <a:pt x="0" y="1252282"/>
                </a:lnTo>
                <a:lnTo>
                  <a:pt x="0" y="0"/>
                </a:lnTo>
                <a:close/>
              </a:path>
            </a:pathLst>
          </a:custGeom>
          <a:blipFill>
            <a:blip r:embed="rId10">
              <a:alphaModFix amt="65999"/>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0">
            <a:off x="7366537" y="3074694"/>
            <a:ext cx="1311290" cy="1311290"/>
          </a:xfrm>
          <a:custGeom>
            <a:avLst/>
            <a:gdLst/>
            <a:ahLst/>
            <a:cxnLst/>
            <a:rect r="r" b="b" t="t" l="l"/>
            <a:pathLst>
              <a:path h="1311290" w="1311290">
                <a:moveTo>
                  <a:pt x="0" y="0"/>
                </a:moveTo>
                <a:lnTo>
                  <a:pt x="1311290" y="0"/>
                </a:lnTo>
                <a:lnTo>
                  <a:pt x="1311290" y="1311290"/>
                </a:lnTo>
                <a:lnTo>
                  <a:pt x="0" y="1311290"/>
                </a:lnTo>
                <a:lnTo>
                  <a:pt x="0" y="0"/>
                </a:lnTo>
                <a:close/>
              </a:path>
            </a:pathLst>
          </a:custGeom>
          <a:blipFill>
            <a:blip r:embed="rId12">
              <a:alphaModFix amt="65999"/>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0">
            <a:off x="7366537" y="6135424"/>
            <a:ext cx="1311290" cy="1362379"/>
          </a:xfrm>
          <a:custGeom>
            <a:avLst/>
            <a:gdLst/>
            <a:ahLst/>
            <a:cxnLst/>
            <a:rect r="r" b="b" t="t" l="l"/>
            <a:pathLst>
              <a:path h="1362379" w="1311290">
                <a:moveTo>
                  <a:pt x="0" y="0"/>
                </a:moveTo>
                <a:lnTo>
                  <a:pt x="1311290" y="0"/>
                </a:lnTo>
                <a:lnTo>
                  <a:pt x="1311290" y="1362379"/>
                </a:lnTo>
                <a:lnTo>
                  <a:pt x="0" y="1362379"/>
                </a:lnTo>
                <a:lnTo>
                  <a:pt x="0" y="0"/>
                </a:lnTo>
                <a:close/>
              </a:path>
            </a:pathLst>
          </a:custGeom>
          <a:blipFill>
            <a:blip r:embed="rId14">
              <a:alphaModFix amt="65999"/>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false" flipV="false" rot="0">
            <a:off x="7366537" y="4605059"/>
            <a:ext cx="1326210" cy="1311290"/>
          </a:xfrm>
          <a:custGeom>
            <a:avLst/>
            <a:gdLst/>
            <a:ahLst/>
            <a:cxnLst/>
            <a:rect r="r" b="b" t="t" l="l"/>
            <a:pathLst>
              <a:path h="1311290" w="1326210">
                <a:moveTo>
                  <a:pt x="0" y="0"/>
                </a:moveTo>
                <a:lnTo>
                  <a:pt x="1326210" y="0"/>
                </a:lnTo>
                <a:lnTo>
                  <a:pt x="1326210" y="1311290"/>
                </a:lnTo>
                <a:lnTo>
                  <a:pt x="0" y="1311290"/>
                </a:lnTo>
                <a:lnTo>
                  <a:pt x="0" y="0"/>
                </a:lnTo>
                <a:close/>
              </a:path>
            </a:pathLst>
          </a:custGeom>
          <a:blipFill>
            <a:blip r:embed="rId16">
              <a:alphaModFix amt="65999"/>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3" id="13"/>
          <p:cNvSpPr txBox="true"/>
          <p:nvPr/>
        </p:nvSpPr>
        <p:spPr>
          <a:xfrm rot="0">
            <a:off x="1028700" y="3103041"/>
            <a:ext cx="5508206" cy="1236345"/>
          </a:xfrm>
          <a:prstGeom prst="rect">
            <a:avLst/>
          </a:prstGeom>
        </p:spPr>
        <p:txBody>
          <a:bodyPr anchor="t" rtlCol="false" tIns="0" lIns="0" bIns="0" rIns="0">
            <a:spAutoFit/>
          </a:bodyPr>
          <a:lstStyle/>
          <a:p>
            <a:pPr algn="l" marL="0" indent="0" lvl="0">
              <a:lnSpc>
                <a:spcPts val="10080"/>
              </a:lnSpc>
              <a:spcBef>
                <a:spcPct val="0"/>
              </a:spcBef>
            </a:pPr>
            <a:r>
              <a:rPr lang="en-US" b="true" sz="7200">
                <a:solidFill>
                  <a:srgbClr val="6E68E8"/>
                </a:solidFill>
                <a:latin typeface="Public Sans Bold"/>
                <a:ea typeface="Public Sans Bold"/>
                <a:cs typeface="Public Sans Bold"/>
                <a:sym typeface="Public Sans Bold"/>
              </a:rPr>
              <a:t>FEATURES</a:t>
            </a:r>
          </a:p>
        </p:txBody>
      </p:sp>
      <p:sp>
        <p:nvSpPr>
          <p:cNvPr name="TextBox 14" id="14"/>
          <p:cNvSpPr txBox="true"/>
          <p:nvPr/>
        </p:nvSpPr>
        <p:spPr>
          <a:xfrm rot="0">
            <a:off x="1028700" y="4186986"/>
            <a:ext cx="4184576" cy="679450"/>
          </a:xfrm>
          <a:prstGeom prst="rect">
            <a:avLst/>
          </a:prstGeom>
        </p:spPr>
        <p:txBody>
          <a:bodyPr anchor="t" rtlCol="false" tIns="0" lIns="0" bIns="0" rIns="0">
            <a:spAutoFit/>
          </a:bodyPr>
          <a:lstStyle/>
          <a:p>
            <a:pPr algn="l" marL="0" indent="0" lvl="0">
              <a:lnSpc>
                <a:spcPts val="5600"/>
              </a:lnSpc>
            </a:pPr>
            <a:r>
              <a:rPr lang="en-US" sz="3500">
                <a:solidFill>
                  <a:srgbClr val="1D92E5"/>
                </a:solidFill>
                <a:latin typeface="Public Sans"/>
                <a:ea typeface="Public Sans"/>
                <a:cs typeface="Public Sans"/>
                <a:sym typeface="Public Sans"/>
              </a:rPr>
              <a:t>WHAT CAN IT DO?</a:t>
            </a:r>
          </a:p>
        </p:txBody>
      </p:sp>
      <p:sp>
        <p:nvSpPr>
          <p:cNvPr name="TextBox 15" id="15"/>
          <p:cNvSpPr txBox="true"/>
          <p:nvPr/>
        </p:nvSpPr>
        <p:spPr>
          <a:xfrm rot="0">
            <a:off x="9144000" y="1921429"/>
            <a:ext cx="6998324" cy="506096"/>
          </a:xfrm>
          <a:prstGeom prst="rect">
            <a:avLst/>
          </a:prstGeom>
        </p:spPr>
        <p:txBody>
          <a:bodyPr anchor="t" rtlCol="false" tIns="0" lIns="0" bIns="0" rIns="0">
            <a:spAutoFit/>
          </a:bodyPr>
          <a:lstStyle/>
          <a:p>
            <a:pPr algn="l" marL="0" indent="0" lvl="0">
              <a:lnSpc>
                <a:spcPts val="4159"/>
              </a:lnSpc>
            </a:pPr>
            <a:r>
              <a:rPr lang="en-US" b="true" sz="2599">
                <a:solidFill>
                  <a:srgbClr val="FCFEFE"/>
                </a:solidFill>
                <a:latin typeface="Public Sans Bold"/>
                <a:ea typeface="Public Sans Bold"/>
                <a:cs typeface="Public Sans Bold"/>
                <a:sym typeface="Public Sans Bold"/>
              </a:rPr>
              <a:t>Dynamically Rendered Calculator Tiles</a:t>
            </a:r>
          </a:p>
        </p:txBody>
      </p:sp>
      <p:sp>
        <p:nvSpPr>
          <p:cNvPr name="TextBox 16" id="16"/>
          <p:cNvSpPr txBox="true"/>
          <p:nvPr/>
        </p:nvSpPr>
        <p:spPr>
          <a:xfrm rot="0">
            <a:off x="9144000" y="3420141"/>
            <a:ext cx="6998324" cy="506096"/>
          </a:xfrm>
          <a:prstGeom prst="rect">
            <a:avLst/>
          </a:prstGeom>
        </p:spPr>
        <p:txBody>
          <a:bodyPr anchor="t" rtlCol="false" tIns="0" lIns="0" bIns="0" rIns="0">
            <a:spAutoFit/>
          </a:bodyPr>
          <a:lstStyle/>
          <a:p>
            <a:pPr algn="l" marL="0" indent="0" lvl="0">
              <a:lnSpc>
                <a:spcPts val="4159"/>
              </a:lnSpc>
            </a:pPr>
            <a:r>
              <a:rPr lang="en-US" b="true" sz="2599">
                <a:solidFill>
                  <a:srgbClr val="FCFEFE"/>
                </a:solidFill>
                <a:latin typeface="Public Sans Bold"/>
                <a:ea typeface="Public Sans Bold"/>
                <a:cs typeface="Public Sans Bold"/>
                <a:sym typeface="Public Sans Bold"/>
              </a:rPr>
              <a:t>Enable/Disable Specific Calculators</a:t>
            </a:r>
          </a:p>
        </p:txBody>
      </p:sp>
      <p:sp>
        <p:nvSpPr>
          <p:cNvPr name="TextBox 17" id="17"/>
          <p:cNvSpPr txBox="true"/>
          <p:nvPr/>
        </p:nvSpPr>
        <p:spPr>
          <a:xfrm rot="0">
            <a:off x="9144000" y="4950506"/>
            <a:ext cx="6998324" cy="506096"/>
          </a:xfrm>
          <a:prstGeom prst="rect">
            <a:avLst/>
          </a:prstGeom>
        </p:spPr>
        <p:txBody>
          <a:bodyPr anchor="t" rtlCol="false" tIns="0" lIns="0" bIns="0" rIns="0">
            <a:spAutoFit/>
          </a:bodyPr>
          <a:lstStyle/>
          <a:p>
            <a:pPr algn="l" marL="0" indent="0" lvl="0">
              <a:lnSpc>
                <a:spcPts val="4159"/>
              </a:lnSpc>
            </a:pPr>
            <a:r>
              <a:rPr lang="en-US" b="true" sz="2599">
                <a:solidFill>
                  <a:srgbClr val="FCFEFE"/>
                </a:solidFill>
                <a:latin typeface="Public Sans Bold"/>
                <a:ea typeface="Public Sans Bold"/>
                <a:cs typeface="Public Sans Bold"/>
                <a:sym typeface="Public Sans Bold"/>
              </a:rPr>
              <a:t>Customization Settings</a:t>
            </a:r>
          </a:p>
        </p:txBody>
      </p:sp>
      <p:sp>
        <p:nvSpPr>
          <p:cNvPr name="TextBox 18" id="18"/>
          <p:cNvSpPr txBox="true"/>
          <p:nvPr/>
        </p:nvSpPr>
        <p:spPr>
          <a:xfrm rot="0">
            <a:off x="9144000" y="6447814"/>
            <a:ext cx="6998324" cy="506096"/>
          </a:xfrm>
          <a:prstGeom prst="rect">
            <a:avLst/>
          </a:prstGeom>
        </p:spPr>
        <p:txBody>
          <a:bodyPr anchor="t" rtlCol="false" tIns="0" lIns="0" bIns="0" rIns="0">
            <a:spAutoFit/>
          </a:bodyPr>
          <a:lstStyle/>
          <a:p>
            <a:pPr algn="l" marL="0" indent="0" lvl="0">
              <a:lnSpc>
                <a:spcPts val="4159"/>
              </a:lnSpc>
            </a:pPr>
            <a:r>
              <a:rPr lang="en-US" b="true" sz="2599">
                <a:solidFill>
                  <a:srgbClr val="FCFEFE"/>
                </a:solidFill>
                <a:latin typeface="Public Sans Bold"/>
                <a:ea typeface="Public Sans Bold"/>
                <a:cs typeface="Public Sans Bold"/>
                <a:sym typeface="Public Sans Bold"/>
              </a:rPr>
              <a:t>Search Specific Calculators</a:t>
            </a:r>
          </a:p>
        </p:txBody>
      </p:sp>
      <p:sp>
        <p:nvSpPr>
          <p:cNvPr name="TextBox 19" id="19"/>
          <p:cNvSpPr txBox="true"/>
          <p:nvPr/>
        </p:nvSpPr>
        <p:spPr>
          <a:xfrm rot="0">
            <a:off x="9144000" y="8062326"/>
            <a:ext cx="6998324" cy="506096"/>
          </a:xfrm>
          <a:prstGeom prst="rect">
            <a:avLst/>
          </a:prstGeom>
        </p:spPr>
        <p:txBody>
          <a:bodyPr anchor="t" rtlCol="false" tIns="0" lIns="0" bIns="0" rIns="0">
            <a:spAutoFit/>
          </a:bodyPr>
          <a:lstStyle/>
          <a:p>
            <a:pPr algn="l" marL="0" indent="0" lvl="0">
              <a:lnSpc>
                <a:spcPts val="4159"/>
              </a:lnSpc>
            </a:pPr>
            <a:r>
              <a:rPr lang="en-US" b="true" sz="2599">
                <a:solidFill>
                  <a:srgbClr val="FCFEFE"/>
                </a:solidFill>
                <a:latin typeface="Public Sans Bold"/>
                <a:ea typeface="Public Sans Bold"/>
                <a:cs typeface="Public Sans Bold"/>
                <a:sym typeface="Public Sans Bold"/>
              </a:rPr>
              <a:t>Testing and Usability</a:t>
            </a:r>
          </a:p>
        </p:txBody>
      </p:sp>
      <p:sp>
        <p:nvSpPr>
          <p:cNvPr name="TextBox 20" id="20"/>
          <p:cNvSpPr txBox="true"/>
          <p:nvPr/>
        </p:nvSpPr>
        <p:spPr>
          <a:xfrm rot="0">
            <a:off x="216706" y="233680"/>
            <a:ext cx="6486636" cy="537845"/>
          </a:xfrm>
          <a:prstGeom prst="rect">
            <a:avLst/>
          </a:prstGeom>
        </p:spPr>
        <p:txBody>
          <a:bodyPr anchor="t" rtlCol="false" tIns="0" lIns="0" bIns="0" rIns="0">
            <a:spAutoFit/>
          </a:bodyPr>
          <a:lstStyle/>
          <a:p>
            <a:pPr algn="l" marL="0" indent="0" lvl="0">
              <a:lnSpc>
                <a:spcPts val="4480"/>
              </a:lnSpc>
            </a:pPr>
            <a:r>
              <a:rPr lang="en-US" sz="3200">
                <a:solidFill>
                  <a:srgbClr val="5050CB"/>
                </a:solidFill>
                <a:latin typeface="Cy Grotesk Key"/>
                <a:ea typeface="Cy Grotesk Key"/>
                <a:cs typeface="Cy Grotesk Key"/>
                <a:sym typeface="Cy Grotesk Key"/>
              </a:rPr>
              <a:t>Human Computer Interaction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DAGrLBaFFHg</dc:identifier>
  <dcterms:modified xsi:type="dcterms:W3CDTF">2011-08-01T06:04:30Z</dcterms:modified>
  <cp:revision>1</cp:revision>
  <dc:title>Team Pals - CalcBox Presentation</dc:title>
</cp:coreProperties>
</file>